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3" r:id="rId4"/>
    <p:sldId id="264" r:id="rId5"/>
    <p:sldId id="265" r:id="rId6"/>
    <p:sldId id="257" r:id="rId7"/>
    <p:sldId id="261" r:id="rId8"/>
    <p:sldId id="283" r:id="rId9"/>
    <p:sldId id="285" r:id="rId10"/>
    <p:sldId id="280" r:id="rId11"/>
    <p:sldId id="266" r:id="rId12"/>
    <p:sldId id="267" r:id="rId13"/>
    <p:sldId id="268" r:id="rId14"/>
    <p:sldId id="269" r:id="rId15"/>
    <p:sldId id="271" r:id="rId16"/>
    <p:sldId id="270" r:id="rId17"/>
    <p:sldId id="272" r:id="rId18"/>
    <p:sldId id="273" r:id="rId19"/>
    <p:sldId id="274" r:id="rId20"/>
    <p:sldId id="275" r:id="rId21"/>
    <p:sldId id="281"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p:scale>
          <a:sx n="107" d="100"/>
          <a:sy n="107" d="100"/>
        </p:scale>
        <p:origin x="-9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772"/>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1261343" y="1412776"/>
            <a:ext cx="7122368" cy="9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Calibri" pitchFamily="34" charset="0"/>
              </a:defRPr>
            </a:lvl1pPr>
            <a:lvl2pPr marL="742950" indent="-285750">
              <a:defRPr baseline="-25000">
                <a:solidFill>
                  <a:schemeClr val="tx1"/>
                </a:solidFill>
                <a:latin typeface="Calibri" pitchFamily="34" charset="0"/>
              </a:defRPr>
            </a:lvl2pPr>
            <a:lvl3pPr marL="1143000" indent="-228600">
              <a:defRPr baseline="-25000">
                <a:solidFill>
                  <a:schemeClr val="tx1"/>
                </a:solidFill>
                <a:latin typeface="Calibri" pitchFamily="34" charset="0"/>
              </a:defRPr>
            </a:lvl3pPr>
            <a:lvl4pPr marL="1600200" indent="-228600">
              <a:defRPr baseline="-25000">
                <a:solidFill>
                  <a:schemeClr val="tx1"/>
                </a:solidFill>
                <a:latin typeface="Calibri" pitchFamily="34" charset="0"/>
              </a:defRPr>
            </a:lvl4pPr>
            <a:lvl5pPr marL="2057400" indent="-228600">
              <a:defRPr baseline="-25000">
                <a:solidFill>
                  <a:schemeClr val="tx1"/>
                </a:solidFill>
                <a:latin typeface="Calibri" pitchFamily="34" charset="0"/>
              </a:defRPr>
            </a:lvl5pPr>
            <a:lvl6pPr marL="2514600" indent="-228600" eaLnBrk="0" fontAlgn="base" hangingPunct="0">
              <a:spcBef>
                <a:spcPct val="0"/>
              </a:spcBef>
              <a:spcAft>
                <a:spcPct val="0"/>
              </a:spcAft>
              <a:defRPr baseline="-25000">
                <a:solidFill>
                  <a:schemeClr val="tx1"/>
                </a:solidFill>
                <a:latin typeface="Calibri" pitchFamily="34" charset="0"/>
              </a:defRPr>
            </a:lvl6pPr>
            <a:lvl7pPr marL="2971800" indent="-228600" eaLnBrk="0" fontAlgn="base" hangingPunct="0">
              <a:spcBef>
                <a:spcPct val="0"/>
              </a:spcBef>
              <a:spcAft>
                <a:spcPct val="0"/>
              </a:spcAft>
              <a:defRPr baseline="-25000">
                <a:solidFill>
                  <a:schemeClr val="tx1"/>
                </a:solidFill>
                <a:latin typeface="Calibri" pitchFamily="34" charset="0"/>
              </a:defRPr>
            </a:lvl7pPr>
            <a:lvl8pPr marL="3429000" indent="-228600" eaLnBrk="0" fontAlgn="base" hangingPunct="0">
              <a:spcBef>
                <a:spcPct val="0"/>
              </a:spcBef>
              <a:spcAft>
                <a:spcPct val="0"/>
              </a:spcAft>
              <a:defRPr baseline="-25000">
                <a:solidFill>
                  <a:schemeClr val="tx1"/>
                </a:solidFill>
                <a:latin typeface="Calibri" pitchFamily="34" charset="0"/>
              </a:defRPr>
            </a:lvl8pPr>
            <a:lvl9pPr marL="3886200" indent="-228600" eaLnBrk="0" fontAlgn="base" hangingPunct="0">
              <a:spcBef>
                <a:spcPct val="0"/>
              </a:spcBef>
              <a:spcAft>
                <a:spcPct val="0"/>
              </a:spcAft>
              <a:defRPr baseline="-25000">
                <a:solidFill>
                  <a:schemeClr val="tx1"/>
                </a:solidFill>
                <a:latin typeface="Calibri" pitchFamily="34" charset="0"/>
              </a:defRPr>
            </a:lvl9pPr>
          </a:lstStyle>
          <a:p>
            <a:pPr algn="ctr"/>
            <a:r>
              <a:rPr lang="uk-UA" sz="4400" b="1" spc="15" dirty="0">
                <a:latin typeface="Times New Roman" pitchFamily="18" charset="0"/>
                <a:cs typeface="Times New Roman" pitchFamily="18" charset="0"/>
              </a:rPr>
              <a:t>Порядок дій у разі оголошення сигналу </a:t>
            </a:r>
            <a:r>
              <a:rPr lang="uk-UA" sz="4400" b="1" spc="15" dirty="0">
                <a:solidFill>
                  <a:srgbClr val="FF0000"/>
                </a:solidFill>
                <a:latin typeface="Times New Roman" pitchFamily="18" charset="0"/>
                <a:cs typeface="Times New Roman" pitchFamily="18" charset="0"/>
              </a:rPr>
              <a:t>«</a:t>
            </a:r>
            <a:r>
              <a:rPr lang="uk-UA" sz="4400" b="1" spc="15" dirty="0" smtClean="0">
                <a:solidFill>
                  <a:srgbClr val="FF0000"/>
                </a:solidFill>
                <a:latin typeface="Times New Roman" pitchFamily="18" charset="0"/>
                <a:cs typeface="Times New Roman" pitchFamily="18" charset="0"/>
              </a:rPr>
              <a:t>Повітряна тривога»</a:t>
            </a:r>
            <a:endParaRPr lang="uk-UA" sz="4400" b="1" dirty="0">
              <a:latin typeface="Times New Roman" pitchFamily="18" charset="0"/>
              <a:cs typeface="Times New Roman" pitchFamily="18" charset="0"/>
            </a:endParaRPr>
          </a:p>
        </p:txBody>
      </p:sp>
      <p:sp>
        <p:nvSpPr>
          <p:cNvPr id="8" name="Rectangle 3"/>
          <p:cNvSpPr txBox="1">
            <a:spLocks noChangeArrowheads="1"/>
          </p:cNvSpPr>
          <p:nvPr/>
        </p:nvSpPr>
        <p:spPr>
          <a:xfrm>
            <a:off x="1344191" y="1219200"/>
            <a:ext cx="6953250" cy="215627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charset="0"/>
              <a:buNone/>
              <a:defRPr/>
            </a:pPr>
            <a:endParaRPr lang="uk-UA" sz="4800" b="1" baseline="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18" descr="Увага! Планова перевірка автоматизованої системи оповіщення населення  Черкаської област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607" y="3375471"/>
            <a:ext cx="61976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04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5473074"/>
            <a:ext cx="1247800" cy="102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932" y="5887733"/>
            <a:ext cx="1224136" cy="97026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1"/>
          <p:cNvSpPr>
            <a:spLocks noChangeArrowheads="1"/>
          </p:cNvSpPr>
          <p:nvPr/>
        </p:nvSpPr>
        <p:spPr bwMode="auto">
          <a:xfrm>
            <a:off x="1410133" y="-10380"/>
            <a:ext cx="633670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uk-UA" baseline="0" dirty="0" smtClean="0">
                <a:latin typeface="Times New Roman" pitchFamily="18" charset="0"/>
                <a:cs typeface="Times New Roman" pitchFamily="18" charset="0"/>
              </a:rPr>
              <a:t>     З моменту подачі сигналу </a:t>
            </a:r>
            <a:r>
              <a:rPr lang="uk-UA" b="1" baseline="0" dirty="0" smtClean="0">
                <a:solidFill>
                  <a:srgbClr val="FF0000"/>
                </a:solidFill>
                <a:latin typeface="Times New Roman" pitchFamily="18" charset="0"/>
                <a:cs typeface="Times New Roman" pitchFamily="18" charset="0"/>
              </a:rPr>
              <a:t>«Повітряна тривога» </a:t>
            </a:r>
            <a:r>
              <a:rPr lang="uk-UA" baseline="0" dirty="0" smtClean="0">
                <a:latin typeface="Times New Roman" pitchFamily="18" charset="0"/>
                <a:cs typeface="Times New Roman" pitchFamily="18" charset="0"/>
              </a:rPr>
              <a:t>для вжиття заходів захисту може залишитись кілька хвилин. </a:t>
            </a:r>
          </a:p>
          <a:p>
            <a:pPr algn="ctr"/>
            <a:r>
              <a:rPr lang="uk-UA" b="1" baseline="0" dirty="0" smtClean="0">
                <a:solidFill>
                  <a:srgbClr val="FF0000"/>
                </a:solidFill>
                <a:latin typeface="Times New Roman" pitchFamily="18" charset="0"/>
                <a:cs typeface="Times New Roman" pitchFamily="18" charset="0"/>
              </a:rPr>
              <a:t>Почувши сигнал «Повітряна тривога» необхідно: </a:t>
            </a: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ввімкнути приймач радіотрансляційної мережі, </a:t>
            </a:r>
            <a:r>
              <a:rPr lang="uk-UA" baseline="0" dirty="0" err="1" smtClean="0">
                <a:latin typeface="Times New Roman" pitchFamily="18" charset="0"/>
                <a:cs typeface="Times New Roman" pitchFamily="18" charset="0"/>
              </a:rPr>
              <a:t>теле-</a:t>
            </a:r>
            <a:r>
              <a:rPr lang="uk-UA" baseline="0" dirty="0" smtClean="0">
                <a:latin typeface="Times New Roman" pitchFamily="18" charset="0"/>
                <a:cs typeface="Times New Roman" pitchFamily="18" charset="0"/>
              </a:rPr>
              <a:t> та радіоприймач, уважно прослухати інформацію; </a:t>
            </a: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якщо є можливість, попередити сусідів;</a:t>
            </a: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закрити вікна, вимкнути всі нагрівальні прилади, перекрити газову мережу, загасити печі, вимкнути світло; </a:t>
            </a: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швидко </a:t>
            </a:r>
            <a:r>
              <a:rPr lang="uk-UA" baseline="0" dirty="0">
                <a:latin typeface="Times New Roman" pitchFamily="18" charset="0"/>
                <a:cs typeface="Times New Roman" pitchFamily="18" charset="0"/>
              </a:rPr>
              <a:t>одягнутися, перевірити наявність пришитих з внутрішнього боку одягу в дітей дошкільного віку записів: прізвище, ім’я, по батькові, адреса, вік, номер домашнього телефону; </a:t>
            </a:r>
            <a:endParaRPr lang="ru-RU" baseline="0"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взяти </a:t>
            </a:r>
            <a:r>
              <a:rPr lang="uk-UA" baseline="0" dirty="0">
                <a:latin typeface="Times New Roman" pitchFamily="18" charset="0"/>
                <a:cs typeface="Times New Roman" pitchFamily="18" charset="0"/>
              </a:rPr>
              <a:t>індивідуальні засоби захисту та завчасно підготовлений запас продуктів і води, особисті документи, кишеньковий ліхтарик та найкоротшим шляхом прямувати до найближчої захисної споруди; </a:t>
            </a:r>
            <a:endParaRPr lang="ru-RU" baseline="0"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зайняти </a:t>
            </a:r>
            <a:r>
              <a:rPr lang="uk-UA" baseline="0" dirty="0">
                <a:latin typeface="Times New Roman" pitchFamily="18" charset="0"/>
                <a:cs typeface="Times New Roman" pitchFamily="18" charset="0"/>
              </a:rPr>
              <a:t>місце у захисній споруді та виконувати вимоги відповідальної особи (коменданта): не палити, не смітити, голосно не розмовляти, дотримуватися спокою і порядку, обов’язково допомагати дітям, літнім людям та інвалідам; </a:t>
            </a:r>
            <a:endParaRPr lang="ru-RU" baseline="0"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aseline="0" dirty="0" smtClean="0">
                <a:latin typeface="Times New Roman" pitchFamily="18" charset="0"/>
                <a:cs typeface="Times New Roman" pitchFamily="18" charset="0"/>
              </a:rPr>
              <a:t>уважно </a:t>
            </a:r>
            <a:r>
              <a:rPr lang="uk-UA" baseline="0" dirty="0">
                <a:latin typeface="Times New Roman" pitchFamily="18" charset="0"/>
                <a:cs typeface="Times New Roman" pitchFamily="18" charset="0"/>
              </a:rPr>
              <a:t>слідкувати за розпорядженнями та сигналами цивільного захисту. </a:t>
            </a:r>
            <a:endParaRPr lang="ru-RU" baseline="0" dirty="0">
              <a:latin typeface="Times New Roman" pitchFamily="18" charset="0"/>
              <a:cs typeface="Times New Roman" pitchFamily="18" charset="0"/>
            </a:endParaRPr>
          </a:p>
        </p:txBody>
      </p:sp>
    </p:spTree>
    <p:extLst>
      <p:ext uri="{BB962C8B-B14F-4D97-AF65-F5344CB8AC3E}">
        <p14:creationId xmlns:p14="http://schemas.microsoft.com/office/powerpoint/2010/main" val="136500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just">
              <a:lnSpc>
                <a:spcPct val="90000"/>
              </a:lnSpc>
              <a:spcBef>
                <a:spcPts val="1000"/>
              </a:spcBef>
              <a:defRPr/>
            </a:pPr>
            <a:r>
              <a:rPr lang="uk-UA" dirty="0" smtClean="0">
                <a:latin typeface="Times New Roman" pitchFamily="18" charset="0"/>
                <a:cs typeface="Times New Roman" pitchFamily="18" charset="0"/>
              </a:rPr>
              <a:t>        Про </a:t>
            </a:r>
            <a:r>
              <a:rPr lang="uk-UA" dirty="0">
                <a:latin typeface="Times New Roman" pitchFamily="18" charset="0"/>
                <a:cs typeface="Times New Roman" pitchFamily="18" charset="0"/>
              </a:rPr>
              <a:t>загрозу виникнення надзвичайних ситуацій радіоактивного, хімічного, бактеріологічного ураження, катастрофічного затоплення та інших видів небезпеки, заклад освіти отримає оповіщення від регіональних та місцевих органів виконавчої влади по телефону (в тому числі операторів мобільного зв’язку), радіо, </a:t>
            </a:r>
            <a:r>
              <a:rPr lang="uk-UA" dirty="0" smtClean="0">
                <a:latin typeface="Times New Roman" pitchFamily="18" charset="0"/>
                <a:cs typeface="Times New Roman" pitchFamily="18" charset="0"/>
              </a:rPr>
              <a:t>телебачення.</a:t>
            </a:r>
          </a:p>
          <a:p>
            <a:pPr algn="just"/>
            <a:r>
              <a:rPr lang="uk-UA" dirty="0" smtClean="0">
                <a:latin typeface="Times New Roman" pitchFamily="18" charset="0"/>
                <a:cs typeface="Times New Roman" pitchFamily="18" charset="0"/>
              </a:rPr>
              <a:t>     Оповіщення </a:t>
            </a:r>
            <a:r>
              <a:rPr lang="uk-UA" dirty="0">
                <a:latin typeface="Times New Roman" pitchFamily="18" charset="0"/>
                <a:cs typeface="Times New Roman" pitchFamily="18" charset="0"/>
              </a:rPr>
              <a:t>адміністрації, робітників та службовців організації щодо надзвичайних ситуацій проводиться по завчасно розробленій </a:t>
            </a:r>
            <a:r>
              <a:rPr lang="uk-UA" dirty="0" smtClean="0">
                <a:latin typeface="Times New Roman" pitchFamily="18" charset="0"/>
                <a:cs typeface="Times New Roman" pitchFamily="18" charset="0"/>
              </a:rPr>
              <a:t>схемі. Адміністрація </a:t>
            </a:r>
            <a:r>
              <a:rPr lang="uk-UA" dirty="0">
                <a:latin typeface="Times New Roman" pitchFamily="18" charset="0"/>
                <a:cs typeface="Times New Roman" pitchFamily="18" charset="0"/>
              </a:rPr>
              <a:t>у неробочий час оповіщається </a:t>
            </a:r>
            <a:r>
              <a:rPr lang="uk-UA" dirty="0" smtClean="0">
                <a:latin typeface="Times New Roman" pitchFamily="18" charset="0"/>
                <a:cs typeface="Times New Roman" pitchFamily="18" charset="0"/>
              </a:rPr>
              <a:t>телефоном </a:t>
            </a:r>
            <a:r>
              <a:rPr lang="uk-UA" dirty="0">
                <a:latin typeface="Times New Roman" pitchFamily="18" charset="0"/>
                <a:cs typeface="Times New Roman" pitchFamily="18" charset="0"/>
              </a:rPr>
              <a:t>(вказується відповідальний виконавець). У залежності від обстановки оповіщається і решта </a:t>
            </a:r>
            <a:r>
              <a:rPr lang="uk-UA" dirty="0" smtClean="0">
                <a:latin typeface="Times New Roman" pitchFamily="18" charset="0"/>
                <a:cs typeface="Times New Roman" pitchFamily="18" charset="0"/>
              </a:rPr>
              <a:t>персоналу.</a:t>
            </a:r>
          </a:p>
          <a:p>
            <a:pPr algn="just"/>
            <a:r>
              <a:rPr lang="uk-UA" dirty="0" smtClean="0">
                <a:latin typeface="Times New Roman" pitchFamily="18" charset="0"/>
                <a:cs typeface="Times New Roman" pitchFamily="18" charset="0"/>
              </a:rPr>
              <a:t>     Під час отримання інформації </a:t>
            </a:r>
            <a:r>
              <a:rPr lang="uk-UA" dirty="0">
                <a:latin typeface="Times New Roman" pitchFamily="18" charset="0"/>
                <a:cs typeface="Times New Roman" pitchFamily="18" charset="0"/>
              </a:rPr>
              <a:t>вмикаються сирени, виробничі гудки, що буде означати подання попереджувального сигналу  </a:t>
            </a:r>
            <a:r>
              <a:rPr lang="uk-UA" dirty="0" smtClean="0">
                <a:latin typeface="Times New Roman" pitchFamily="18" charset="0"/>
                <a:cs typeface="Times New Roman" pitchFamily="18" charset="0"/>
              </a:rPr>
              <a:t>                 </a:t>
            </a:r>
            <a:r>
              <a:rPr lang="uk-UA" dirty="0" smtClean="0">
                <a:solidFill>
                  <a:srgbClr val="FF0000"/>
                </a:solidFill>
                <a:latin typeface="Times New Roman" pitchFamily="18" charset="0"/>
                <a:cs typeface="Times New Roman" pitchFamily="18" charset="0"/>
              </a:rPr>
              <a:t>„</a:t>
            </a:r>
            <a:r>
              <a:rPr lang="uk-UA" dirty="0">
                <a:solidFill>
                  <a:srgbClr val="FF0000"/>
                </a:solidFill>
                <a:latin typeface="Times New Roman" pitchFamily="18" charset="0"/>
                <a:cs typeface="Times New Roman" pitchFamily="18" charset="0"/>
              </a:rPr>
              <a:t>Увага всім!”, </a:t>
            </a:r>
            <a:r>
              <a:rPr lang="uk-UA" dirty="0">
                <a:latin typeface="Times New Roman" pitchFamily="18" charset="0"/>
                <a:cs typeface="Times New Roman" pitchFamily="18" charset="0"/>
              </a:rPr>
              <a:t>після чого негайно </a:t>
            </a:r>
            <a:r>
              <a:rPr lang="uk-UA" dirty="0" smtClean="0">
                <a:latin typeface="Times New Roman" pitchFamily="18" charset="0"/>
                <a:cs typeface="Times New Roman" pitchFamily="18" charset="0"/>
              </a:rPr>
              <a:t>приводяться </a:t>
            </a:r>
            <a:r>
              <a:rPr lang="uk-UA" dirty="0">
                <a:latin typeface="Times New Roman" pitchFamily="18" charset="0"/>
                <a:cs typeface="Times New Roman" pitchFamily="18" charset="0"/>
              </a:rPr>
              <a:t>у готовність радіотрансляційні та телевізійні приймачі для прослуховування повідомлення</a:t>
            </a:r>
            <a:r>
              <a:rPr lang="uk-UA" dirty="0" smtClean="0">
                <a:latin typeface="Times New Roman" pitchFamily="18" charset="0"/>
                <a:cs typeface="Times New Roman" pitchFamily="18" charset="0"/>
              </a:rPr>
              <a:t>.</a:t>
            </a:r>
          </a:p>
          <a:p>
            <a:pPr algn="just">
              <a:lnSpc>
                <a:spcPct val="90000"/>
              </a:lnSpc>
              <a:spcBef>
                <a:spcPts val="1000"/>
              </a:spcBef>
              <a:defRPr/>
            </a:pPr>
            <a:r>
              <a:rPr lang="uk-UA" b="1" dirty="0" smtClean="0">
                <a:latin typeface="Times New Roman" pitchFamily="18" charset="0"/>
                <a:cs typeface="Times New Roman" pitchFamily="18" charset="0"/>
              </a:rPr>
              <a:t>      Кожний </a:t>
            </a:r>
            <a:r>
              <a:rPr lang="uk-UA" b="1" dirty="0">
                <a:latin typeface="Times New Roman" pitchFamily="18" charset="0"/>
                <a:cs typeface="Times New Roman" pitchFamily="18" charset="0"/>
              </a:rPr>
              <a:t>працівник закладу освіти повинен знати сигнали оповіщення цивільного захисту та вміти правильно </a:t>
            </a:r>
            <a:r>
              <a:rPr lang="uk-UA" b="1" dirty="0" smtClean="0">
                <a:latin typeface="Times New Roman" pitchFamily="18" charset="0"/>
                <a:cs typeface="Times New Roman" pitchFamily="18" charset="0"/>
              </a:rPr>
              <a:t>діяти                   </a:t>
            </a:r>
            <a:r>
              <a:rPr lang="uk-UA" b="1" dirty="0">
                <a:latin typeface="Times New Roman" pitchFamily="18" charset="0"/>
                <a:cs typeface="Times New Roman" pitchFamily="18" charset="0"/>
              </a:rPr>
              <a:t>в умовах загрози та виникнення надзвичайних ситуацій.</a:t>
            </a:r>
          </a:p>
          <a:p>
            <a:endParaRPr lang="uk-UA" dirty="0"/>
          </a:p>
          <a:p>
            <a:pPr algn="just">
              <a:lnSpc>
                <a:spcPct val="90000"/>
              </a:lnSpc>
              <a:spcBef>
                <a:spcPts val="1000"/>
              </a:spcBef>
              <a:defRPr/>
            </a:pPr>
            <a:endParaRPr lang="uk-UA" dirty="0" smtClean="0">
              <a:latin typeface="Times New Roman" pitchFamily="18" charset="0"/>
              <a:cs typeface="Times New Roman" pitchFamily="18" charset="0"/>
            </a:endParaRP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5473074"/>
            <a:ext cx="1247800" cy="102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539083"/>
            <a:ext cx="1224136" cy="97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2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r>
              <a:rPr lang="uk-UA" sz="2000" b="1" dirty="0">
                <a:latin typeface="Times New Roman" pitchFamily="18" charset="0"/>
                <a:cs typeface="Times New Roman" pitchFamily="18" charset="0"/>
              </a:rPr>
              <a:t>У закладах освіти мають бути створені відповідні умови та проведені попередні заходи з підготовки всіх учасників освітнього процесу, а саме:</a:t>
            </a:r>
          </a:p>
          <a:p>
            <a:endParaRPr lang="uk-UA" dirty="0">
              <a:latin typeface="Times New Roman" pitchFamily="18" charset="0"/>
              <a:cs typeface="Times New Roman" pitchFamily="18" charset="0"/>
            </a:endParaRPr>
          </a:p>
          <a:p>
            <a:pPr marL="457200" indent="-457200">
              <a:buFont typeface="Wingdings" pitchFamily="2" charset="2"/>
              <a:buChar char="ü"/>
            </a:pPr>
            <a:r>
              <a:rPr lang="uk-UA" dirty="0">
                <a:latin typeface="Times New Roman" pitchFamily="18" charset="0"/>
                <a:cs typeface="Times New Roman" pitchFamily="18" charset="0"/>
              </a:rPr>
              <a:t>Ознайомлення з місцем розташування укриттів фонду захисних споруд цивільного захисту, правилами поведінки під час переміщення до укриття та перебування в ньому.</a:t>
            </a:r>
          </a:p>
          <a:p>
            <a:pPr marL="457200" indent="-457200">
              <a:buFont typeface="Wingdings" pitchFamily="2" charset="2"/>
              <a:buChar char="ü"/>
            </a:pPr>
            <a:endParaRPr lang="uk-UA" dirty="0">
              <a:latin typeface="Times New Roman" pitchFamily="18" charset="0"/>
              <a:cs typeface="Times New Roman" pitchFamily="18" charset="0"/>
            </a:endParaRPr>
          </a:p>
          <a:p>
            <a:pPr marL="457200" indent="-457200">
              <a:buFont typeface="Wingdings" pitchFamily="2" charset="2"/>
              <a:buChar char="ü"/>
            </a:pPr>
            <a:r>
              <a:rPr lang="uk-UA" dirty="0">
                <a:latin typeface="Times New Roman" pitchFamily="18" charset="0"/>
                <a:cs typeface="Times New Roman" pitchFamily="18" charset="0"/>
              </a:rPr>
              <a:t>Пояснення дій, що передбачені Планом реагування на надзвичайні ситуації або Інструкції закладу.</a:t>
            </a:r>
          </a:p>
          <a:p>
            <a:pPr marL="457200" indent="-457200">
              <a:buFont typeface="Wingdings" pitchFamily="2" charset="2"/>
              <a:buChar char="ü"/>
            </a:pPr>
            <a:endParaRPr lang="uk-UA" dirty="0">
              <a:latin typeface="Times New Roman" pitchFamily="18" charset="0"/>
              <a:cs typeface="Times New Roman" pitchFamily="18" charset="0"/>
            </a:endParaRPr>
          </a:p>
          <a:p>
            <a:pPr marL="457200" indent="-457200">
              <a:buFont typeface="Wingdings" pitchFamily="2" charset="2"/>
              <a:buChar char="ü"/>
            </a:pPr>
            <a:r>
              <a:rPr lang="uk-UA" dirty="0">
                <a:latin typeface="Times New Roman" pitchFamily="18" charset="0"/>
                <a:cs typeface="Times New Roman" pitchFamily="18" charset="0"/>
              </a:rPr>
              <a:t>Обговорення необхідних речей, які учасники освітнього процесу повинні взяти із собою в укриття.</a:t>
            </a:r>
          </a:p>
          <a:p>
            <a:pPr marL="457200" indent="-457200">
              <a:buFont typeface="Wingdings" pitchFamily="2" charset="2"/>
              <a:buChar char="ü"/>
            </a:pPr>
            <a:endParaRPr lang="uk-UA" dirty="0">
              <a:latin typeface="Times New Roman" pitchFamily="18" charset="0"/>
              <a:cs typeface="Times New Roman" pitchFamily="18" charset="0"/>
            </a:endParaRPr>
          </a:p>
          <a:p>
            <a:pPr marL="457200" indent="-457200">
              <a:buFont typeface="Wingdings" pitchFamily="2" charset="2"/>
              <a:buChar char="ü"/>
            </a:pPr>
            <a:r>
              <a:rPr lang="uk-UA" dirty="0">
                <a:latin typeface="Times New Roman" pitchFamily="18" charset="0"/>
                <a:cs typeface="Times New Roman" pitchFamily="18" charset="0"/>
              </a:rPr>
              <a:t>Розподіл учасників освітнього процесу в укриттях з урахуванням місткості та розташування.</a:t>
            </a:r>
          </a:p>
          <a:p>
            <a:pPr marL="457200" indent="-457200">
              <a:buFont typeface="Wingdings" pitchFamily="2" charset="2"/>
              <a:buChar char="ü"/>
            </a:pPr>
            <a:endParaRPr lang="uk-UA" dirty="0">
              <a:latin typeface="Times New Roman" pitchFamily="18" charset="0"/>
              <a:cs typeface="Times New Roman" pitchFamily="18" charset="0"/>
            </a:endParaRPr>
          </a:p>
          <a:p>
            <a:pPr marL="457200" indent="-457200">
              <a:buFont typeface="Wingdings" pitchFamily="2" charset="2"/>
              <a:buChar char="ü"/>
            </a:pPr>
            <a:r>
              <a:rPr lang="uk-UA" dirty="0">
                <a:latin typeface="Times New Roman" pitchFamily="18" charset="0"/>
                <a:cs typeface="Times New Roman" pitchFamily="18" charset="0"/>
              </a:rPr>
              <a:t>Встановлення покажчиків напрямку руху до укриттів для швидкого та безпечного переміщення</a:t>
            </a:r>
            <a:r>
              <a:rPr lang="uk-UA" dirty="0">
                <a:solidFill>
                  <a:schemeClr val="bg1"/>
                </a:solidFill>
                <a:latin typeface="Times New Roman" pitchFamily="18" charset="0"/>
                <a:cs typeface="Times New Roman" pitchFamily="18" charset="0"/>
              </a:rPr>
              <a:t>.</a:t>
            </a:r>
          </a:p>
          <a:p>
            <a:pPr algn="just">
              <a:lnSpc>
                <a:spcPct val="90000"/>
              </a:lnSpc>
              <a:spcBef>
                <a:spcPts val="1000"/>
              </a:spcBef>
              <a:defRPr/>
            </a:pPr>
            <a:endParaRPr lang="uk-UA" dirty="0"/>
          </a:p>
          <a:p>
            <a:pPr algn="just">
              <a:lnSpc>
                <a:spcPct val="90000"/>
              </a:lnSpc>
              <a:spcBef>
                <a:spcPts val="1000"/>
              </a:spcBef>
              <a:defRPr/>
            </a:pPr>
            <a:endParaRPr lang="uk-UA" dirty="0" smtClean="0">
              <a:latin typeface="Times New Roman" pitchFamily="18" charset="0"/>
              <a:cs typeface="Times New Roman" pitchFamily="18" charset="0"/>
            </a:endParaRP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5157192"/>
            <a:ext cx="1247800" cy="102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539083"/>
            <a:ext cx="1224136" cy="97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44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03" y="4589102"/>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131446"/>
            <a:ext cx="6192688" cy="1938992"/>
          </a:xfrm>
          <a:prstGeom prst="rect">
            <a:avLst/>
          </a:prstGeom>
        </p:spPr>
        <p:txBody>
          <a:bodyPr wrap="square">
            <a:spAutoFit/>
          </a:bodyPr>
          <a:lstStyle/>
          <a:p>
            <a:pPr algn="ctr"/>
            <a:r>
              <a:rPr lang="uk-UA" sz="4000" spc="-85" dirty="0">
                <a:latin typeface="Times New Roman" pitchFamily="18" charset="0"/>
                <a:cs typeface="Times New Roman" pitchFamily="18" charset="0"/>
              </a:rPr>
              <a:t>Алгоритм дій </a:t>
            </a:r>
            <a:r>
              <a:rPr lang="uk-UA" sz="4000" spc="-85" dirty="0" smtClean="0">
                <a:latin typeface="Times New Roman" pitchFamily="18" charset="0"/>
                <a:cs typeface="Times New Roman" pitchFamily="18" charset="0"/>
              </a:rPr>
              <a:t>під час отримання </a:t>
            </a:r>
            <a:r>
              <a:rPr lang="uk-UA" sz="4000" spc="-85" dirty="0">
                <a:latin typeface="Times New Roman" pitchFamily="18" charset="0"/>
                <a:cs typeface="Times New Roman" pitchFamily="18" charset="0"/>
              </a:rPr>
              <a:t>сигналу </a:t>
            </a:r>
            <a:r>
              <a:rPr lang="uk-UA" sz="4000" spc="-85" dirty="0">
                <a:solidFill>
                  <a:srgbClr val="FF0000"/>
                </a:solidFill>
                <a:latin typeface="Times New Roman" pitchFamily="18" charset="0"/>
                <a:cs typeface="Times New Roman" pitchFamily="18" charset="0"/>
              </a:rPr>
              <a:t>«Повітряна тривога»</a:t>
            </a:r>
            <a:endParaRPr lang="uk-UA" sz="4000" dirty="0">
              <a:solidFill>
                <a:srgbClr val="FF0000"/>
              </a:solidFill>
              <a:latin typeface="Times New Roman" pitchFamily="18" charset="0"/>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209244"/>
            <a:ext cx="3706865" cy="258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05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02" y="3212976"/>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83668" y="980728"/>
            <a:ext cx="6264696" cy="1938992"/>
          </a:xfrm>
          <a:prstGeom prst="rect">
            <a:avLst/>
          </a:prstGeom>
        </p:spPr>
        <p:txBody>
          <a:bodyPr wrap="square">
            <a:spAutoFit/>
          </a:bodyPr>
          <a:lstStyle/>
          <a:p>
            <a:pPr algn="ctr"/>
            <a:r>
              <a:rPr lang="uk-UA" sz="4000" spc="-100" dirty="0" smtClean="0">
                <a:latin typeface="Times New Roman" pitchFamily="18" charset="0"/>
                <a:cs typeface="Times New Roman" pitchFamily="18" charset="0"/>
              </a:rPr>
              <a:t>Порядок </a:t>
            </a:r>
            <a:r>
              <a:rPr lang="uk-UA" sz="4000" spc="-100" dirty="0">
                <a:latin typeface="Times New Roman" pitchFamily="18" charset="0"/>
                <a:cs typeface="Times New Roman" pitchFamily="18" charset="0"/>
              </a:rPr>
              <a:t>дій працівників закладів освіти</a:t>
            </a:r>
            <a:br>
              <a:rPr lang="uk-UA" sz="4000" spc="-100" dirty="0">
                <a:latin typeface="Times New Roman" pitchFamily="18" charset="0"/>
                <a:cs typeface="Times New Roman" pitchFamily="18" charset="0"/>
              </a:rPr>
            </a:br>
            <a:endParaRPr lang="uk-UA"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153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016"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403648" y="127258"/>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sp>
        <p:nvSpPr>
          <p:cNvPr id="2" name="Прямоугольник 1"/>
          <p:cNvSpPr/>
          <p:nvPr/>
        </p:nvSpPr>
        <p:spPr>
          <a:xfrm>
            <a:off x="1583668" y="980728"/>
            <a:ext cx="6264696" cy="1323439"/>
          </a:xfrm>
          <a:prstGeom prst="rect">
            <a:avLst/>
          </a:prstGeom>
        </p:spPr>
        <p:txBody>
          <a:bodyPr wrap="square">
            <a:spAutoFit/>
          </a:bodyPr>
          <a:lstStyle/>
          <a:p>
            <a:pPr algn="ctr"/>
            <a:r>
              <a:rPr lang="uk-UA" sz="4000" spc="-100" dirty="0">
                <a:latin typeface="Times New Roman" pitchFamily="18" charset="0"/>
                <a:cs typeface="Times New Roman" pitchFamily="18" charset="0"/>
              </a:rPr>
              <a:t/>
            </a:r>
            <a:br>
              <a:rPr lang="uk-UA" sz="4000" spc="-100" dirty="0">
                <a:latin typeface="Times New Roman" pitchFamily="18" charset="0"/>
                <a:cs typeface="Times New Roman" pitchFamily="18" charset="0"/>
              </a:rPr>
            </a:br>
            <a:endParaRPr lang="uk-UA" sz="40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1403648" y="-3130"/>
            <a:ext cx="6732748" cy="7355860"/>
          </a:xfrm>
          <a:prstGeom prst="rect">
            <a:avLst/>
          </a:prstGeom>
        </p:spPr>
        <p:txBody>
          <a:bodyPr wrap="square">
            <a:spAutoFit/>
          </a:bodyPr>
          <a:lstStyle/>
          <a:p>
            <a:pPr algn="just"/>
            <a:r>
              <a:rPr lang="uk-UA" sz="2400" dirty="0">
                <a:latin typeface="Times New Roman" pitchFamily="18" charset="0"/>
                <a:cs typeface="Times New Roman" pitchFamily="18" charset="0"/>
              </a:rPr>
              <a:t>1</a:t>
            </a:r>
            <a:r>
              <a:rPr lang="uk-UA" sz="2000" dirty="0">
                <a:latin typeface="Times New Roman" pitchFamily="18" charset="0"/>
                <a:cs typeface="Times New Roman" pitchFamily="18" charset="0"/>
              </a:rPr>
              <a:t>. Відповідальна особа у разі надходження сигналу вмикає наявну систему оповіщення </a:t>
            </a:r>
            <a:r>
              <a:rPr lang="uk-UA" sz="2000" dirty="0" smtClean="0">
                <a:latin typeface="Times New Roman" pitchFamily="18" charset="0"/>
                <a:cs typeface="Times New Roman" pitchFamily="18" charset="0"/>
              </a:rPr>
              <a:t>освітнього </a:t>
            </a:r>
            <a:r>
              <a:rPr lang="uk-UA" sz="2000" dirty="0">
                <a:latin typeface="Times New Roman" pitchFamily="18" charset="0"/>
                <a:cs typeface="Times New Roman" pitchFamily="18" charset="0"/>
              </a:rPr>
              <a:t>закладу.</a:t>
            </a:r>
          </a:p>
          <a:p>
            <a:pPr algn="just"/>
            <a:r>
              <a:rPr lang="uk-UA" sz="2000" dirty="0">
                <a:latin typeface="Times New Roman" pitchFamily="18" charset="0"/>
                <a:cs typeface="Times New Roman" pitchFamily="18" charset="0"/>
              </a:rPr>
              <a:t>2. Вчитель має миттєво сповістити </a:t>
            </a:r>
            <a:r>
              <a:rPr lang="uk-UA" sz="2000" dirty="0" smtClean="0">
                <a:latin typeface="Times New Roman" pitchFamily="18" charset="0"/>
                <a:cs typeface="Times New Roman" pitchFamily="18" charset="0"/>
              </a:rPr>
              <a:t>здобувачів освіти </a:t>
            </a:r>
            <a:r>
              <a:rPr lang="uk-UA" sz="2000" dirty="0">
                <a:latin typeface="Times New Roman" pitchFamily="18" charset="0"/>
                <a:cs typeface="Times New Roman" pitchFamily="18" charset="0"/>
              </a:rPr>
              <a:t>(словесно) про загрозу або виникнення надзвичайної ситуації та припинити навчальне заняття.</a:t>
            </a:r>
          </a:p>
          <a:p>
            <a:pPr algn="just"/>
            <a:r>
              <a:rPr lang="uk-UA" sz="2000" dirty="0">
                <a:latin typeface="Times New Roman" pitchFamily="18" charset="0"/>
                <a:cs typeface="Times New Roman" pitchFamily="18" charset="0"/>
              </a:rPr>
              <a:t>3. Відповідальна особа разом із вчителями має скоординувати хід евакуації учнів від класу до захисної споруди (укриття).</a:t>
            </a:r>
          </a:p>
          <a:p>
            <a:pPr algn="just"/>
            <a:r>
              <a:rPr lang="uk-UA" sz="2000" dirty="0">
                <a:latin typeface="Times New Roman" pitchFamily="18" charset="0"/>
                <a:cs typeface="Times New Roman" pitchFamily="18" charset="0"/>
              </a:rPr>
              <a:t>4. Класи, в яких викладають вчителі, мають бути організовані для негайного пересування двома колонами в приміщенні класу та швидкого залишення кабінету. За </a:t>
            </a:r>
            <a:r>
              <a:rPr lang="uk-UA" sz="2000" dirty="0" smtClean="0">
                <a:latin typeface="Times New Roman" pitchFamily="18" charset="0"/>
                <a:cs typeface="Times New Roman" pitchFamily="18" charset="0"/>
              </a:rPr>
              <a:t>можливості, </a:t>
            </a:r>
            <a:r>
              <a:rPr lang="uk-UA" sz="2000" dirty="0">
                <a:latin typeface="Times New Roman" pitchFamily="18" charset="0"/>
                <a:cs typeface="Times New Roman" pitchFamily="18" charset="0"/>
              </a:rPr>
              <a:t>учні </a:t>
            </a:r>
            <a:r>
              <a:rPr lang="uk-UA" sz="2000" dirty="0" err="1" smtClean="0">
                <a:latin typeface="Times New Roman" pitchFamily="18" charset="0"/>
                <a:cs typeface="Times New Roman" pitchFamily="18" charset="0"/>
              </a:rPr>
              <a:t>самоорганізовуються</a:t>
            </a:r>
            <a:r>
              <a:rPr lang="uk-UA" sz="2000" dirty="0" smtClean="0">
                <a:latin typeface="Times New Roman" pitchFamily="18" charset="0"/>
                <a:cs typeface="Times New Roman" pitchFamily="18" charset="0"/>
              </a:rPr>
              <a:t>, залишають кабінет </a:t>
            </a:r>
            <a:r>
              <a:rPr lang="uk-UA" sz="2000" dirty="0">
                <a:latin typeface="Times New Roman" pitchFamily="18" charset="0"/>
                <a:cs typeface="Times New Roman" pitchFamily="18" charset="0"/>
              </a:rPr>
              <a:t>та </a:t>
            </a:r>
            <a:r>
              <a:rPr lang="uk-UA" sz="2000" dirty="0" smtClean="0">
                <a:latin typeface="Times New Roman" pitchFamily="18" charset="0"/>
                <a:cs typeface="Times New Roman" pitchFamily="18" charset="0"/>
              </a:rPr>
              <a:t>рухаються </a:t>
            </a:r>
            <a:r>
              <a:rPr lang="uk-UA" sz="2000" dirty="0">
                <a:latin typeface="Times New Roman" pitchFamily="18" charset="0"/>
                <a:cs typeface="Times New Roman" pitchFamily="18" charset="0"/>
              </a:rPr>
              <a:t>до захисної споруди. При обмеженому просторі для пересування учні залишають приміщення групами</a:t>
            </a:r>
            <a:r>
              <a:rPr lang="uk-UA" sz="2400" dirty="0" smtClean="0">
                <a:latin typeface="Times New Roman" pitchFamily="18" charset="0"/>
                <a:cs typeface="Times New Roman" pitchFamily="18" charset="0"/>
              </a:rPr>
              <a:t>.</a:t>
            </a:r>
          </a:p>
          <a:p>
            <a:r>
              <a:rPr lang="uk-UA" sz="2000" dirty="0">
                <a:latin typeface="Times New Roman" pitchFamily="18" charset="0"/>
                <a:cs typeface="Times New Roman" pitchFamily="18" charset="0"/>
              </a:rPr>
              <a:t>5. </a:t>
            </a:r>
            <a:r>
              <a:rPr lang="uk-UA" sz="2000" dirty="0" smtClean="0">
                <a:latin typeface="Times New Roman" pitchFamily="18" charset="0"/>
                <a:cs typeface="Times New Roman" pitchFamily="18" charset="0"/>
              </a:rPr>
              <a:t>Особи,  </a:t>
            </a:r>
            <a:r>
              <a:rPr lang="uk-UA" sz="2000" dirty="0">
                <a:latin typeface="Times New Roman" pitchFamily="18" charset="0"/>
                <a:cs typeface="Times New Roman" pitchFamily="18" charset="0"/>
              </a:rPr>
              <a:t>в</a:t>
            </a:r>
            <a:r>
              <a:rPr lang="uk-UA" sz="2000" dirty="0" smtClean="0">
                <a:latin typeface="Times New Roman" pitchFamily="18" charset="0"/>
                <a:cs typeface="Times New Roman" pitchFamily="18" charset="0"/>
              </a:rPr>
              <a:t>ідповідальні за евакуацію, </a:t>
            </a:r>
            <a:r>
              <a:rPr lang="uk-UA" sz="2000" dirty="0">
                <a:latin typeface="Times New Roman" pitchFamily="18" charset="0"/>
                <a:cs typeface="Times New Roman" pitchFamily="18" charset="0"/>
              </a:rPr>
              <a:t>повинні знаходитись у заздалегідь визначених місцях та допомогти в організації та регулюванні швидкого руху до захисної споруди. До вчителів, які супроводжують молодші класи</a:t>
            </a:r>
            <a:r>
              <a:rPr lang="uk-UA" sz="2000" dirty="0" smtClean="0">
                <a:latin typeface="Times New Roman" pitchFamily="18" charset="0"/>
                <a:cs typeface="Times New Roman" pitchFamily="18" charset="0"/>
              </a:rPr>
              <a:t>, слід закріпити  </a:t>
            </a:r>
            <a:r>
              <a:rPr lang="uk-UA" sz="2000" dirty="0">
                <a:latin typeface="Times New Roman" pitchFamily="18" charset="0"/>
                <a:cs typeface="Times New Roman" pitchFamily="18" charset="0"/>
              </a:rPr>
              <a:t>помічників.</a:t>
            </a:r>
          </a:p>
          <a:p>
            <a:r>
              <a:rPr lang="uk-UA" sz="2000" dirty="0">
                <a:latin typeface="Times New Roman" pitchFamily="18" charset="0"/>
                <a:cs typeface="Times New Roman" pitchFamily="18" charset="0"/>
              </a:rPr>
              <a:t>6. Медичний працівник повинен знаходитись у відведеному для нього місці для швидкого надання медичної допомоги.</a:t>
            </a:r>
          </a:p>
          <a:p>
            <a:pPr algn="just"/>
            <a:endParaRPr lang="uk-UA" sz="2400" dirty="0">
              <a:latin typeface="Times New Roman" pitchFamily="18" charset="0"/>
              <a:cs typeface="Times New Roman" pitchFamily="18" charset="0"/>
            </a:endParaRPr>
          </a:p>
        </p:txBody>
      </p:sp>
    </p:spTree>
    <p:extLst>
      <p:ext uri="{BB962C8B-B14F-4D97-AF65-F5344CB8AC3E}">
        <p14:creationId xmlns:p14="http://schemas.microsoft.com/office/powerpoint/2010/main" val="387346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27258"/>
            <a:ext cx="6768753" cy="565150"/>
          </a:xfrm>
          <a:prstGeom prst="rect">
            <a:avLst/>
          </a:prstGeom>
        </p:spPr>
        <p:txBody>
          <a:bodyPr/>
          <a:lstStyle/>
          <a:p>
            <a:pPr algn="just"/>
            <a:r>
              <a:rPr lang="uk-UA" dirty="0" smtClean="0">
                <a:solidFill>
                  <a:srgbClr val="323232"/>
                </a:solidFill>
                <a:latin typeface="Roboto Condensed"/>
              </a:rPr>
              <a:t> </a:t>
            </a:r>
            <a:r>
              <a:rPr lang="uk-UA" dirty="0" smtClean="0">
                <a:solidFill>
                  <a:srgbClr val="323232"/>
                </a:solidFill>
                <a:latin typeface="Times New Roman" pitchFamily="18" charset="0"/>
                <a:cs typeface="Times New Roman" pitchFamily="18" charset="0"/>
              </a:rPr>
              <a:t>7</a:t>
            </a:r>
            <a:r>
              <a:rPr lang="uk-UA" dirty="0">
                <a:solidFill>
                  <a:srgbClr val="323232"/>
                </a:solidFill>
                <a:latin typeface="Times New Roman" pitchFamily="18" charset="0"/>
                <a:cs typeface="Times New Roman" pitchFamily="18" charset="0"/>
              </a:rPr>
              <a:t>. </a:t>
            </a:r>
            <a:r>
              <a:rPr lang="uk-UA" dirty="0" smtClean="0">
                <a:solidFill>
                  <a:srgbClr val="323232"/>
                </a:solidFill>
                <a:latin typeface="Times New Roman" pitchFamily="18" charset="0"/>
                <a:cs typeface="Times New Roman" pitchFamily="18" charset="0"/>
              </a:rPr>
              <a:t>Особи, </a:t>
            </a:r>
            <a:r>
              <a:rPr lang="uk-UA" dirty="0" err="1" smtClean="0">
                <a:solidFill>
                  <a:srgbClr val="323232"/>
                </a:solidFill>
                <a:latin typeface="Times New Roman" pitchFamily="18" charset="0"/>
                <a:cs typeface="Times New Roman" pitchFamily="18" charset="0"/>
              </a:rPr>
              <a:t>вiдповiдальнi</a:t>
            </a:r>
            <a:r>
              <a:rPr lang="uk-UA" dirty="0" smtClean="0">
                <a:solidFill>
                  <a:srgbClr val="323232"/>
                </a:solidFill>
                <a:latin typeface="Times New Roman" pitchFamily="18" charset="0"/>
                <a:cs typeface="Times New Roman" pitchFamily="18" charset="0"/>
              </a:rPr>
              <a:t> за евакуацію, повинні знаходитися біля виходу із захисної споруди для здійснення контролю за порядком укриття учасників освітнього процесу та швидкого реагування у разі, якщо виявиться, що хтось відсутній.</a:t>
            </a:r>
          </a:p>
          <a:p>
            <a:pPr algn="just"/>
            <a:r>
              <a:rPr lang="uk-UA" dirty="0" smtClean="0">
                <a:solidFill>
                  <a:srgbClr val="323232"/>
                </a:solidFill>
                <a:latin typeface="Times New Roman" pitchFamily="18" charset="0"/>
                <a:cs typeface="Times New Roman" pitchFamily="18" charset="0"/>
              </a:rPr>
              <a:t>8. Учні або </a:t>
            </a:r>
            <a:r>
              <a:rPr lang="uk-UA" dirty="0" err="1" smtClean="0">
                <a:solidFill>
                  <a:srgbClr val="323232"/>
                </a:solidFill>
                <a:latin typeface="Times New Roman" pitchFamily="18" charset="0"/>
                <a:cs typeface="Times New Roman" pitchFamily="18" charset="0"/>
              </a:rPr>
              <a:t>цiлi</a:t>
            </a:r>
            <a:r>
              <a:rPr lang="uk-UA" dirty="0" smtClean="0">
                <a:solidFill>
                  <a:srgbClr val="323232"/>
                </a:solidFill>
                <a:latin typeface="Times New Roman" pitchFamily="18" charset="0"/>
                <a:cs typeface="Times New Roman" pitchFamily="18" charset="0"/>
              </a:rPr>
              <a:t> класи, </a:t>
            </a:r>
            <a:r>
              <a:rPr lang="uk-UA" dirty="0" err="1" smtClean="0">
                <a:solidFill>
                  <a:srgbClr val="323232"/>
                </a:solidFill>
                <a:latin typeface="Times New Roman" pitchFamily="18" charset="0"/>
                <a:cs typeface="Times New Roman" pitchFamily="18" charset="0"/>
              </a:rPr>
              <a:t>якi</a:t>
            </a:r>
            <a:r>
              <a:rPr lang="uk-UA" dirty="0" smtClean="0">
                <a:solidFill>
                  <a:srgbClr val="323232"/>
                </a:solidFill>
                <a:latin typeface="Times New Roman" pitchFamily="18" charset="0"/>
                <a:cs typeface="Times New Roman" pitchFamily="18" charset="0"/>
              </a:rPr>
              <a:t> знаходяться на </a:t>
            </a:r>
            <a:r>
              <a:rPr lang="uk-UA" dirty="0" err="1" smtClean="0">
                <a:solidFill>
                  <a:srgbClr val="323232"/>
                </a:solidFill>
                <a:latin typeface="Times New Roman" pitchFamily="18" charset="0"/>
                <a:cs typeface="Times New Roman" pitchFamily="18" charset="0"/>
              </a:rPr>
              <a:t>подвiр'ї</a:t>
            </a:r>
            <a:r>
              <a:rPr lang="uk-UA" dirty="0" smtClean="0">
                <a:solidFill>
                  <a:srgbClr val="323232"/>
                </a:solidFill>
                <a:latin typeface="Times New Roman" pitchFamily="18" charset="0"/>
                <a:cs typeface="Times New Roman" pitchFamily="18" charset="0"/>
              </a:rPr>
              <a:t> закладу, </a:t>
            </a:r>
            <a:r>
              <a:rPr lang="uk-UA" dirty="0" err="1" smtClean="0">
                <a:solidFill>
                  <a:srgbClr val="323232"/>
                </a:solidFill>
                <a:latin typeface="Times New Roman" pitchFamily="18" charset="0"/>
                <a:cs typeface="Times New Roman" pitchFamily="18" charset="0"/>
              </a:rPr>
              <a:t>пiд</a:t>
            </a:r>
            <a:r>
              <a:rPr lang="uk-UA" dirty="0" smtClean="0">
                <a:solidFill>
                  <a:srgbClr val="323232"/>
                </a:solidFill>
                <a:latin typeface="Times New Roman" pitchFamily="18" charset="0"/>
                <a:cs typeface="Times New Roman" pitchFamily="18" charset="0"/>
              </a:rPr>
              <a:t> час сигналу тривоги повинні рухатися до захисної споруди під наглядом вчителя або самостійно. </a:t>
            </a:r>
          </a:p>
          <a:p>
            <a:pPr algn="just"/>
            <a:r>
              <a:rPr lang="uk-UA" dirty="0" smtClean="0">
                <a:solidFill>
                  <a:srgbClr val="323232"/>
                </a:solidFill>
                <a:latin typeface="Times New Roman" pitchFamily="18" charset="0"/>
                <a:cs typeface="Times New Roman" pitchFamily="18" charset="0"/>
              </a:rPr>
              <a:t>9. У середині захисної споруди </a:t>
            </a:r>
            <a:r>
              <a:rPr lang="uk-UA" dirty="0" err="1" smtClean="0">
                <a:solidFill>
                  <a:srgbClr val="323232"/>
                </a:solidFill>
                <a:latin typeface="Times New Roman" pitchFamily="18" charset="0"/>
                <a:cs typeface="Times New Roman" pitchFamily="18" charset="0"/>
              </a:rPr>
              <a:t>вiдповiдальнi</a:t>
            </a:r>
            <a:r>
              <a:rPr lang="uk-UA" dirty="0" smtClean="0">
                <a:solidFill>
                  <a:srgbClr val="323232"/>
                </a:solidFill>
                <a:latin typeface="Times New Roman" pitchFamily="18" charset="0"/>
                <a:cs typeface="Times New Roman" pitchFamily="18" charset="0"/>
              </a:rPr>
              <a:t> особи повинні забезпечити, щоб здобувачі освіти  швидко та обережно зайняли </a:t>
            </a:r>
            <a:r>
              <a:rPr lang="uk-UA" dirty="0" err="1" smtClean="0">
                <a:solidFill>
                  <a:srgbClr val="323232"/>
                </a:solidFill>
                <a:latin typeface="Times New Roman" pitchFamily="18" charset="0"/>
                <a:cs typeface="Times New Roman" pitchFamily="18" charset="0"/>
              </a:rPr>
              <a:t>своï</a:t>
            </a:r>
            <a:r>
              <a:rPr lang="uk-UA" dirty="0" smtClean="0">
                <a:solidFill>
                  <a:srgbClr val="323232"/>
                </a:solidFill>
                <a:latin typeface="Times New Roman" pitchFamily="18" charset="0"/>
                <a:cs typeface="Times New Roman" pitchFamily="18" charset="0"/>
              </a:rPr>
              <a:t> </a:t>
            </a:r>
            <a:r>
              <a:rPr lang="uk-UA" dirty="0" err="1" smtClean="0">
                <a:solidFill>
                  <a:srgbClr val="323232"/>
                </a:solidFill>
                <a:latin typeface="Times New Roman" pitchFamily="18" charset="0"/>
                <a:cs typeface="Times New Roman" pitchFamily="18" charset="0"/>
              </a:rPr>
              <a:t>мiсця</a:t>
            </a:r>
            <a:r>
              <a:rPr lang="uk-UA" dirty="0" smtClean="0">
                <a:solidFill>
                  <a:srgbClr val="323232"/>
                </a:solidFill>
                <a:latin typeface="Times New Roman" pitchFamily="18" charset="0"/>
                <a:cs typeface="Times New Roman" pitchFamily="18" charset="0"/>
              </a:rPr>
              <a:t>. Після того, як усі здобувачі освіти займуть свої місця, </a:t>
            </a:r>
            <a:r>
              <a:rPr lang="uk-UA" dirty="0" err="1" smtClean="0">
                <a:solidFill>
                  <a:srgbClr val="323232"/>
                </a:solidFill>
                <a:latin typeface="Times New Roman" pitchFamily="18" charset="0"/>
                <a:cs typeface="Times New Roman" pitchFamily="18" charset="0"/>
              </a:rPr>
              <a:t>вiдповiдальний</a:t>
            </a:r>
            <a:r>
              <a:rPr lang="uk-UA" dirty="0" smtClean="0">
                <a:solidFill>
                  <a:srgbClr val="323232"/>
                </a:solidFill>
                <a:latin typeface="Times New Roman" pitchFamily="18" charset="0"/>
                <a:cs typeface="Times New Roman" pitchFamily="18" charset="0"/>
              </a:rPr>
              <a:t> за клас повинен перевірити наявність усіх учнів.</a:t>
            </a:r>
          </a:p>
          <a:p>
            <a:pPr algn="just"/>
            <a:r>
              <a:rPr lang="uk-UA" dirty="0" smtClean="0">
                <a:solidFill>
                  <a:srgbClr val="323232"/>
                </a:solidFill>
                <a:latin typeface="Times New Roman" pitchFamily="18" charset="0"/>
                <a:cs typeface="Times New Roman" pitchFamily="18" charset="0"/>
              </a:rPr>
              <a:t>10. Під час перебування в захисній споруді вчителі та </a:t>
            </a:r>
            <a:r>
              <a:rPr lang="uk-UA" dirty="0" err="1" smtClean="0">
                <a:solidFill>
                  <a:srgbClr val="323232"/>
                </a:solidFill>
                <a:latin typeface="Times New Roman" pitchFamily="18" charset="0"/>
                <a:cs typeface="Times New Roman" pitchFamily="18" charset="0"/>
              </a:rPr>
              <a:t>вiдповiдальнi</a:t>
            </a:r>
            <a:r>
              <a:rPr lang="uk-UA" dirty="0" smtClean="0">
                <a:solidFill>
                  <a:srgbClr val="323232"/>
                </a:solidFill>
                <a:latin typeface="Times New Roman" pitchFamily="18" charset="0"/>
                <a:cs typeface="Times New Roman" pitchFamily="18" charset="0"/>
              </a:rPr>
              <a:t> особи повинні провести заходи, щоб заспокоїти дітей та всіх, хто знаходиться в ній.</a:t>
            </a:r>
          </a:p>
          <a:p>
            <a:pPr algn="just"/>
            <a:r>
              <a:rPr lang="uk-UA" dirty="0" smtClean="0">
                <a:solidFill>
                  <a:srgbClr val="323232"/>
                </a:solidFill>
                <a:latin typeface="Times New Roman" pitchFamily="18" charset="0"/>
                <a:cs typeface="Times New Roman" pitchFamily="18" charset="0"/>
              </a:rPr>
              <a:t>11.Під час переміщення до укриттів необхідно врахувати наявність інклюзивних груп і класів. У випадку присутності дітей з ООП (особливими освітніми потребами) – попередньо проводити з ними навчання та бесіди, передбачити швидке та спокійне переміщення до укриття, спеціальне місце та заходи, що </a:t>
            </a:r>
          </a:p>
          <a:p>
            <a:pPr algn="just"/>
            <a:r>
              <a:rPr lang="uk-UA" dirty="0" smtClean="0">
                <a:solidFill>
                  <a:srgbClr val="323232"/>
                </a:solidFill>
                <a:latin typeface="Times New Roman" pitchFamily="18" charset="0"/>
                <a:cs typeface="Times New Roman" pitchFamily="18" charset="0"/>
              </a:rPr>
              <a:t>будуть здійснюватися в укриттях для максимального залучення </a:t>
            </a:r>
          </a:p>
          <a:p>
            <a:pPr algn="just"/>
            <a:r>
              <a:rPr lang="uk-UA" dirty="0" smtClean="0">
                <a:solidFill>
                  <a:srgbClr val="323232"/>
                </a:solidFill>
                <a:latin typeface="Times New Roman" pitchFamily="18" charset="0"/>
                <a:cs typeface="Times New Roman" pitchFamily="18" charset="0"/>
              </a:rPr>
              <a:t>до них дітей з ООП.</a:t>
            </a:r>
          </a:p>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sp>
        <p:nvSpPr>
          <p:cNvPr id="2" name="Прямоугольник 1"/>
          <p:cNvSpPr/>
          <p:nvPr/>
        </p:nvSpPr>
        <p:spPr>
          <a:xfrm>
            <a:off x="1475656" y="980727"/>
            <a:ext cx="6264696" cy="1323439"/>
          </a:xfrm>
          <a:prstGeom prst="rect">
            <a:avLst/>
          </a:prstGeom>
        </p:spPr>
        <p:txBody>
          <a:bodyPr wrap="square">
            <a:spAutoFit/>
          </a:bodyPr>
          <a:lstStyle/>
          <a:p>
            <a:pPr algn="ctr"/>
            <a:r>
              <a:rPr lang="uk-UA" sz="4000" spc="-100" dirty="0">
                <a:latin typeface="Times New Roman" pitchFamily="18" charset="0"/>
                <a:cs typeface="Times New Roman" pitchFamily="18" charset="0"/>
              </a:rPr>
              <a:t/>
            </a:r>
            <a:br>
              <a:rPr lang="uk-UA" sz="4000" spc="-100" dirty="0">
                <a:latin typeface="Times New Roman" pitchFamily="18" charset="0"/>
                <a:cs typeface="Times New Roman" pitchFamily="18" charset="0"/>
              </a:rPr>
            </a:br>
            <a:endParaRPr lang="uk-UA"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26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02" y="3212976"/>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83668" y="980728"/>
            <a:ext cx="6264696" cy="2800767"/>
          </a:xfrm>
          <a:prstGeom prst="rect">
            <a:avLst/>
          </a:prstGeom>
        </p:spPr>
        <p:txBody>
          <a:bodyPr wrap="square">
            <a:spAutoFit/>
          </a:bodyPr>
          <a:lstStyle/>
          <a:p>
            <a:pPr algn="ctr"/>
            <a:r>
              <a:rPr lang="uk-UA" sz="4400" dirty="0" smtClean="0">
                <a:latin typeface="Times New Roman" pitchFamily="18" charset="0"/>
                <a:cs typeface="Times New Roman" pitchFamily="18" charset="0"/>
              </a:rPr>
              <a:t>Порядок дій  здобувачів освіти</a:t>
            </a:r>
            <a:br>
              <a:rPr lang="uk-UA" sz="4400" dirty="0" smtClean="0">
                <a:latin typeface="Times New Roman" pitchFamily="18" charset="0"/>
                <a:cs typeface="Times New Roman" pitchFamily="18" charset="0"/>
              </a:rPr>
            </a:br>
            <a:r>
              <a:rPr lang="uk-UA" sz="4400" spc="-100" dirty="0" smtClean="0">
                <a:latin typeface="Times New Roman" pitchFamily="18" charset="0"/>
                <a:cs typeface="Times New Roman" pitchFamily="18" charset="0"/>
              </a:rPr>
              <a:t/>
            </a:r>
            <a:br>
              <a:rPr lang="uk-UA" sz="4400" spc="-100" dirty="0" smtClean="0">
                <a:latin typeface="Times New Roman" pitchFamily="18" charset="0"/>
                <a:cs typeface="Times New Roman" pitchFamily="18" charset="0"/>
              </a:rPr>
            </a:br>
            <a:endParaRPr lang="uk-UA"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56780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184"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1067" y="4005064"/>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83668" y="548680"/>
            <a:ext cx="6264696" cy="769441"/>
          </a:xfrm>
          <a:prstGeom prst="rect">
            <a:avLst/>
          </a:prstGeom>
        </p:spPr>
        <p:txBody>
          <a:bodyPr wrap="square">
            <a:spAutoFit/>
          </a:bodyPr>
          <a:lstStyle/>
          <a:p>
            <a:pPr algn="ctr"/>
            <a:r>
              <a:rPr lang="uk-UA" sz="4400" dirty="0" smtClean="0">
                <a:latin typeface="Times New Roman" pitchFamily="18" charset="0"/>
                <a:cs typeface="Times New Roman" pitchFamily="18" charset="0"/>
              </a:rPr>
              <a:t>Правила </a:t>
            </a:r>
            <a:r>
              <a:rPr lang="uk-UA" sz="4400" dirty="0">
                <a:latin typeface="Times New Roman" pitchFamily="18" charset="0"/>
                <a:cs typeface="Times New Roman" pitchFamily="18" charset="0"/>
              </a:rPr>
              <a:t>для учнів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503" y="1687977"/>
            <a:ext cx="3591232" cy="213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591" y="1713121"/>
            <a:ext cx="1576518" cy="211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3134" y="1687977"/>
            <a:ext cx="1437259" cy="22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168" y="131446"/>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750239" y="146160"/>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1067" y="4005064"/>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18191" y="69960"/>
            <a:ext cx="7632848" cy="769441"/>
          </a:xfrm>
          <a:prstGeom prst="rect">
            <a:avLst/>
          </a:prstGeom>
        </p:spPr>
        <p:txBody>
          <a:bodyPr wrap="square">
            <a:spAutoFit/>
          </a:bodyPr>
          <a:lstStyle/>
          <a:p>
            <a:pPr algn="ctr"/>
            <a:r>
              <a:rPr lang="uk-UA" sz="4400" dirty="0" smtClean="0">
                <a:latin typeface="Times New Roman" pitchFamily="18" charset="0"/>
                <a:cs typeface="Times New Roman" pitchFamily="18" charset="0"/>
              </a:rPr>
              <a:t>Правила </a:t>
            </a:r>
            <a:r>
              <a:rPr lang="uk-UA" sz="4400" dirty="0">
                <a:latin typeface="Times New Roman" pitchFamily="18" charset="0"/>
                <a:cs typeface="Times New Roman" pitchFamily="18" charset="0"/>
              </a:rPr>
              <a:t>для </a:t>
            </a:r>
            <a:r>
              <a:rPr lang="uk-UA" sz="4400" dirty="0" smtClean="0">
                <a:latin typeface="Times New Roman" pitchFamily="18" charset="0"/>
                <a:cs typeface="Times New Roman" pitchFamily="18" charset="0"/>
              </a:rPr>
              <a:t>здобувачів освіти </a:t>
            </a:r>
            <a:endParaRPr lang="uk-UA" sz="4400" dirty="0">
              <a:latin typeface="Times New Roman" pitchFamily="18" charset="0"/>
              <a:cs typeface="Times New Roman" pitchFamily="18" charset="0"/>
            </a:endParaRPr>
          </a:p>
        </p:txBody>
      </p:sp>
      <p:sp>
        <p:nvSpPr>
          <p:cNvPr id="3" name="Прямоугольник 2"/>
          <p:cNvSpPr/>
          <p:nvPr/>
        </p:nvSpPr>
        <p:spPr>
          <a:xfrm>
            <a:off x="1403648" y="1166843"/>
            <a:ext cx="6444716" cy="2862322"/>
          </a:xfrm>
          <a:prstGeom prst="rect">
            <a:avLst/>
          </a:prstGeom>
        </p:spPr>
        <p:txBody>
          <a:bodyPr wrap="square">
            <a:spAutoFit/>
          </a:bodyPr>
          <a:lstStyle/>
          <a:p>
            <a:pPr algn="ctr"/>
            <a:r>
              <a:rPr lang="uk-UA" b="1" dirty="0" smtClean="0">
                <a:latin typeface="Times New Roman" pitchFamily="18" charset="0"/>
                <a:cs typeface="Times New Roman" pitchFamily="18" charset="0"/>
              </a:rPr>
              <a:t>Під час отримання </a:t>
            </a:r>
            <a:r>
              <a:rPr lang="uk-UA" b="1" dirty="0">
                <a:latin typeface="Times New Roman" pitchFamily="18" charset="0"/>
                <a:cs typeface="Times New Roman" pitchFamily="18" charset="0"/>
              </a:rPr>
              <a:t>сигналу про евакуацію</a:t>
            </a:r>
          </a:p>
          <a:p>
            <a:pPr algn="ctr"/>
            <a:endParaRPr lang="uk-UA"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 Спокійно рухайся  в колоні до виходу, як зазначено в плані </a:t>
            </a:r>
            <a:r>
              <a:rPr lang="uk-UA" dirty="0" smtClean="0">
                <a:latin typeface="Times New Roman" pitchFamily="18" charset="0"/>
                <a:cs typeface="Times New Roman" pitchFamily="18" charset="0"/>
              </a:rPr>
              <a:t>евакуації</a:t>
            </a:r>
            <a:endParaRPr lang="uk-UA"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2. Якщо речі заважають руху - залиш їх. Життя </a:t>
            </a:r>
            <a:r>
              <a:rPr lang="uk-UA" dirty="0" smtClean="0">
                <a:latin typeface="Times New Roman" pitchFamily="18" charset="0"/>
                <a:cs typeface="Times New Roman" pitchFamily="18" charset="0"/>
              </a:rPr>
              <a:t>дорожче.</a:t>
            </a:r>
            <a:endParaRPr lang="uk-UA"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3</a:t>
            </a:r>
            <a:r>
              <a:rPr lang="uk-UA" dirty="0" smtClean="0">
                <a:latin typeface="Times New Roman" pitchFamily="18" charset="0"/>
                <a:cs typeface="Times New Roman" pitchFamily="18" charset="0"/>
              </a:rPr>
              <a:t>. Якщо </a:t>
            </a:r>
            <a:r>
              <a:rPr lang="uk-UA" dirty="0">
                <a:latin typeface="Times New Roman" pitchFamily="18" charset="0"/>
                <a:cs typeface="Times New Roman" pitchFamily="18" charset="0"/>
              </a:rPr>
              <a:t>в приміщення потрапляє дим, потрібно захистити органи дихання мокрою ганчіркою (носовою хустинкою, шарфом тощо</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4. Намагайся знаходитися далі від стін та інших частин приміщення, щоб тебе не притиснули до них.</a:t>
            </a:r>
          </a:p>
        </p:txBody>
      </p:sp>
    </p:spTree>
    <p:extLst>
      <p:ext uri="{BB962C8B-B14F-4D97-AF65-F5344CB8AC3E}">
        <p14:creationId xmlns:p14="http://schemas.microsoft.com/office/powerpoint/2010/main" val="358178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772"/>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1043608" y="867092"/>
            <a:ext cx="7122368"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Calibri" pitchFamily="34" charset="0"/>
              </a:defRPr>
            </a:lvl1pPr>
            <a:lvl2pPr marL="742950" indent="-285750">
              <a:defRPr baseline="-25000">
                <a:solidFill>
                  <a:schemeClr val="tx1"/>
                </a:solidFill>
                <a:latin typeface="Calibri" pitchFamily="34" charset="0"/>
              </a:defRPr>
            </a:lvl2pPr>
            <a:lvl3pPr marL="1143000" indent="-228600">
              <a:defRPr baseline="-25000">
                <a:solidFill>
                  <a:schemeClr val="tx1"/>
                </a:solidFill>
                <a:latin typeface="Calibri" pitchFamily="34" charset="0"/>
              </a:defRPr>
            </a:lvl3pPr>
            <a:lvl4pPr marL="1600200" indent="-228600">
              <a:defRPr baseline="-25000">
                <a:solidFill>
                  <a:schemeClr val="tx1"/>
                </a:solidFill>
                <a:latin typeface="Calibri" pitchFamily="34" charset="0"/>
              </a:defRPr>
            </a:lvl4pPr>
            <a:lvl5pPr marL="2057400" indent="-228600">
              <a:defRPr baseline="-25000">
                <a:solidFill>
                  <a:schemeClr val="tx1"/>
                </a:solidFill>
                <a:latin typeface="Calibri" pitchFamily="34" charset="0"/>
              </a:defRPr>
            </a:lvl5pPr>
            <a:lvl6pPr marL="2514600" indent="-228600" eaLnBrk="0" fontAlgn="base" hangingPunct="0">
              <a:spcBef>
                <a:spcPct val="0"/>
              </a:spcBef>
              <a:spcAft>
                <a:spcPct val="0"/>
              </a:spcAft>
              <a:defRPr baseline="-25000">
                <a:solidFill>
                  <a:schemeClr val="tx1"/>
                </a:solidFill>
                <a:latin typeface="Calibri" pitchFamily="34" charset="0"/>
              </a:defRPr>
            </a:lvl6pPr>
            <a:lvl7pPr marL="2971800" indent="-228600" eaLnBrk="0" fontAlgn="base" hangingPunct="0">
              <a:spcBef>
                <a:spcPct val="0"/>
              </a:spcBef>
              <a:spcAft>
                <a:spcPct val="0"/>
              </a:spcAft>
              <a:defRPr baseline="-25000">
                <a:solidFill>
                  <a:schemeClr val="tx1"/>
                </a:solidFill>
                <a:latin typeface="Calibri" pitchFamily="34" charset="0"/>
              </a:defRPr>
            </a:lvl7pPr>
            <a:lvl8pPr marL="3429000" indent="-228600" eaLnBrk="0" fontAlgn="base" hangingPunct="0">
              <a:spcBef>
                <a:spcPct val="0"/>
              </a:spcBef>
              <a:spcAft>
                <a:spcPct val="0"/>
              </a:spcAft>
              <a:defRPr baseline="-25000">
                <a:solidFill>
                  <a:schemeClr val="tx1"/>
                </a:solidFill>
                <a:latin typeface="Calibri" pitchFamily="34" charset="0"/>
              </a:defRPr>
            </a:lvl8pPr>
            <a:lvl9pPr marL="3886200" indent="-228600" eaLnBrk="0" fontAlgn="base" hangingPunct="0">
              <a:spcBef>
                <a:spcPct val="0"/>
              </a:spcBef>
              <a:spcAft>
                <a:spcPct val="0"/>
              </a:spcAft>
              <a:defRPr baseline="-25000">
                <a:solidFill>
                  <a:schemeClr val="tx1"/>
                </a:solidFill>
                <a:latin typeface="Calibri" pitchFamily="34" charset="0"/>
              </a:defRPr>
            </a:lvl9pPr>
          </a:lstStyle>
          <a:p>
            <a:pPr algn="ctr"/>
            <a:r>
              <a:rPr lang="uk-UA" sz="4000" dirty="0">
                <a:latin typeface="Times New Roman" pitchFamily="18" charset="0"/>
                <a:cs typeface="Times New Roman" pitchFamily="18" charset="0"/>
              </a:rPr>
              <a:t>Події останніх років в нашій країні показали всім нам, що ми живемо в світі, про який ми нічого, насправді, не знаємо. </a:t>
            </a:r>
          </a:p>
          <a:p>
            <a:pPr algn="ctr"/>
            <a:r>
              <a:rPr lang="uk-UA" sz="4000" dirty="0">
                <a:latin typeface="Times New Roman" pitchFamily="18" charset="0"/>
                <a:cs typeface="Times New Roman" pitchFamily="18" charset="0"/>
              </a:rPr>
              <a:t>Ми не знаємо, </a:t>
            </a:r>
            <a:r>
              <a:rPr lang="uk-UA" sz="4000" dirty="0" smtClean="0">
                <a:latin typeface="Times New Roman" pitchFamily="18" charset="0"/>
                <a:cs typeface="Times New Roman" pitchFamily="18" charset="0"/>
              </a:rPr>
              <a:t> що </a:t>
            </a:r>
            <a:r>
              <a:rPr lang="uk-UA" sz="4000" dirty="0">
                <a:latin typeface="Times New Roman" pitchFamily="18" charset="0"/>
                <a:cs typeface="Times New Roman" pitchFamily="18" charset="0"/>
              </a:rPr>
              <a:t>буде, якщо магазини закриються на тиждень, що пити, якщо в крані не буде води, і куди бігти, якщо місто буде захоплене ворогом. </a:t>
            </a:r>
            <a:endParaRPr lang="uk-UA" sz="4000" dirty="0" smtClean="0">
              <a:latin typeface="Times New Roman" pitchFamily="18" charset="0"/>
              <a:cs typeface="Times New Roman" pitchFamily="18" charset="0"/>
            </a:endParaRPr>
          </a:p>
          <a:p>
            <a:pPr algn="ctr"/>
            <a:r>
              <a:rPr lang="uk-UA" sz="4000" dirty="0" smtClean="0">
                <a:latin typeface="Times New Roman" pitchFamily="18" charset="0"/>
                <a:cs typeface="Times New Roman" pitchFamily="18" charset="0"/>
              </a:rPr>
              <a:t>Військові </a:t>
            </a:r>
            <a:r>
              <a:rPr lang="uk-UA" sz="4000" dirty="0">
                <a:latin typeface="Times New Roman" pitchFamily="18" charset="0"/>
                <a:cs typeface="Times New Roman" pitchFamily="18" charset="0"/>
              </a:rPr>
              <a:t>люди можуть про себе подбати - їх цьому вчили. Що робити цивільним людям? Що з собою брати? Куди бігти? </a:t>
            </a:r>
          </a:p>
          <a:p>
            <a:pPr algn="ctr"/>
            <a:r>
              <a:rPr lang="uk-UA" sz="4000" b="1" dirty="0">
                <a:latin typeface="Times New Roman" pitchFamily="18" charset="0"/>
                <a:cs typeface="Times New Roman" pitchFamily="18" charset="0"/>
              </a:rPr>
              <a:t>Як врятуватися? </a:t>
            </a:r>
          </a:p>
        </p:txBody>
      </p:sp>
      <p:sp>
        <p:nvSpPr>
          <p:cNvPr id="8" name="Rectangle 3"/>
          <p:cNvSpPr txBox="1">
            <a:spLocks noChangeArrowheads="1"/>
          </p:cNvSpPr>
          <p:nvPr/>
        </p:nvSpPr>
        <p:spPr>
          <a:xfrm>
            <a:off x="1344191" y="1219200"/>
            <a:ext cx="6953250" cy="215627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charset="0"/>
              <a:buNone/>
              <a:defRPr/>
            </a:pPr>
            <a:endParaRPr lang="uk-UA" sz="4800" b="1" baseline="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55599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184"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1067" y="4005064"/>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83668" y="1035150"/>
            <a:ext cx="6264696" cy="1446550"/>
          </a:xfrm>
          <a:prstGeom prst="rect">
            <a:avLst/>
          </a:prstGeom>
        </p:spPr>
        <p:txBody>
          <a:bodyPr wrap="square">
            <a:spAutoFit/>
          </a:bodyPr>
          <a:lstStyle/>
          <a:p>
            <a:pPr algn="ctr"/>
            <a:r>
              <a:rPr lang="uk-UA" sz="4400" b="1" kern="0" dirty="0">
                <a:solidFill>
                  <a:srgbClr val="593F2A"/>
                </a:solidFill>
                <a:latin typeface="Times New Roman" pitchFamily="18" charset="0"/>
                <a:cs typeface="Times New Roman" pitchFamily="18" charset="0"/>
              </a:rPr>
              <a:t>Правила поведінки в захисній споруді </a:t>
            </a:r>
            <a:r>
              <a:rPr lang="uk-UA" sz="4400" dirty="0" smtClean="0">
                <a:latin typeface="Times New Roman" pitchFamily="18" charset="0"/>
                <a:cs typeface="Times New Roman" pitchFamily="18" charset="0"/>
              </a:rPr>
              <a:t> </a:t>
            </a:r>
            <a:endParaRPr lang="uk-UA" sz="4400" dirty="0">
              <a:latin typeface="Times New Roman" pitchFamily="18" charset="0"/>
              <a:cs typeface="Times New Roman" pitchFamily="18" charset="0"/>
            </a:endParaRPr>
          </a:p>
        </p:txBody>
      </p:sp>
      <p:sp>
        <p:nvSpPr>
          <p:cNvPr id="3" name="Прямоугольник 2"/>
          <p:cNvSpPr/>
          <p:nvPr/>
        </p:nvSpPr>
        <p:spPr>
          <a:xfrm>
            <a:off x="1403648" y="1166843"/>
            <a:ext cx="6444716" cy="369332"/>
          </a:xfrm>
          <a:prstGeom prst="rect">
            <a:avLst/>
          </a:prstGeom>
        </p:spPr>
        <p:txBody>
          <a:bodyPr wrap="square">
            <a:spAutoFit/>
          </a:bodyPr>
          <a:lstStyle/>
          <a:p>
            <a:pPr algn="ct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48700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184"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sp>
        <p:nvSpPr>
          <p:cNvPr id="2" name="Прямоугольник 1"/>
          <p:cNvSpPr/>
          <p:nvPr/>
        </p:nvSpPr>
        <p:spPr>
          <a:xfrm>
            <a:off x="1403648" y="696596"/>
            <a:ext cx="6264696" cy="400110"/>
          </a:xfrm>
          <a:prstGeom prst="rect">
            <a:avLst/>
          </a:prstGeom>
        </p:spPr>
        <p:txBody>
          <a:bodyPr wrap="square">
            <a:spAutoFit/>
          </a:bodyPr>
          <a:lstStyle/>
          <a:p>
            <a:pPr algn="just"/>
            <a:endParaRPr lang="uk-UA" sz="2000" dirty="0">
              <a:latin typeface="Times New Roman" pitchFamily="18" charset="0"/>
              <a:cs typeface="Times New Roman" pitchFamily="18" charset="0"/>
            </a:endParaRPr>
          </a:p>
        </p:txBody>
      </p:sp>
      <p:sp>
        <p:nvSpPr>
          <p:cNvPr id="3" name="Прямоугольник 2"/>
          <p:cNvSpPr/>
          <p:nvPr/>
        </p:nvSpPr>
        <p:spPr>
          <a:xfrm>
            <a:off x="1403648" y="1166843"/>
            <a:ext cx="6444716" cy="369332"/>
          </a:xfrm>
          <a:prstGeom prst="rect">
            <a:avLst/>
          </a:prstGeom>
        </p:spPr>
        <p:txBody>
          <a:bodyPr wrap="square">
            <a:spAutoFit/>
          </a:bodyPr>
          <a:lstStyle/>
          <a:p>
            <a:pPr algn="ct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5" name="Прямоугольник 4"/>
          <p:cNvSpPr/>
          <p:nvPr/>
        </p:nvSpPr>
        <p:spPr>
          <a:xfrm>
            <a:off x="1331640" y="11758"/>
            <a:ext cx="6912768" cy="7078861"/>
          </a:xfrm>
          <a:prstGeom prst="rect">
            <a:avLst/>
          </a:prstGeom>
        </p:spPr>
        <p:txBody>
          <a:bodyPr wrap="square">
            <a:spAutoFit/>
          </a:bodyPr>
          <a:lstStyle/>
          <a:p>
            <a:pPr algn="ctr"/>
            <a:endParaRPr lang="uk-UA"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ПРАВИЛА </a:t>
            </a:r>
            <a:r>
              <a:rPr lang="uk-UA" b="1" dirty="0">
                <a:latin typeface="Times New Roman" pitchFamily="18" charset="0"/>
                <a:cs typeface="Times New Roman" pitchFamily="18" charset="0"/>
              </a:rPr>
              <a:t>ПОВЕДІНКИ В УКРИТТІ </a:t>
            </a:r>
            <a:endParaRPr lang="uk-UA"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a:t>
            </a:r>
            <a:r>
              <a:rPr lang="uk-UA" b="1" dirty="0">
                <a:latin typeface="Times New Roman" pitchFamily="18" charset="0"/>
                <a:cs typeface="Times New Roman" pitchFamily="18" charset="0"/>
              </a:rPr>
              <a:t>БОМБОСХОВИЩАХ, ПІДВАЛАХ</a:t>
            </a:r>
            <a:r>
              <a:rPr lang="uk-UA" b="1" dirty="0" smtClean="0">
                <a:latin typeface="Times New Roman" pitchFamily="18" charset="0"/>
                <a:cs typeface="Times New Roman" pitchFamily="18" charset="0"/>
              </a:rPr>
              <a:t>)</a:t>
            </a:r>
            <a:r>
              <a:rPr lang="uk-UA" sz="1600" b="1" dirty="0">
                <a:latin typeface="Times New Roman" pitchFamily="18" charset="0"/>
                <a:cs typeface="Times New Roman" pitchFamily="18" charset="0"/>
              </a:rPr>
              <a:t> </a:t>
            </a:r>
            <a:endParaRPr lang="uk-UA" sz="1600" b="1" dirty="0"/>
          </a:p>
          <a:p>
            <a:pPr marL="342900" indent="-342900">
              <a:buAutoNum type="arabicPeriod"/>
            </a:pPr>
            <a:r>
              <a:rPr lang="uk-UA" sz="1600" dirty="0" smtClean="0">
                <a:latin typeface="Times New Roman" pitchFamily="18" charset="0"/>
                <a:cs typeface="Times New Roman" pitchFamily="18" charset="0"/>
              </a:rPr>
              <a:t>Забороняється </a:t>
            </a:r>
            <a:r>
              <a:rPr lang="uk-UA" sz="1600" dirty="0">
                <a:latin typeface="Times New Roman" pitchFamily="18" charset="0"/>
                <a:cs typeface="Times New Roman" pitchFamily="18" charset="0"/>
              </a:rPr>
              <a:t>приносити в укриття </a:t>
            </a:r>
            <a:r>
              <a:rPr lang="uk-UA" sz="1600" dirty="0" smtClean="0">
                <a:latin typeface="Times New Roman" pitchFamily="18" charset="0"/>
                <a:cs typeface="Times New Roman" pitchFamily="18" charset="0"/>
              </a:rPr>
              <a:t>легкозаймисті</a:t>
            </a:r>
            <a:r>
              <a:rPr lang="uk-UA" sz="1600" dirty="0">
                <a:latin typeface="Times New Roman" pitchFamily="18" charset="0"/>
                <a:cs typeface="Times New Roman" pitchFamily="18" charset="0"/>
              </a:rPr>
              <a:t>, громіздкі речі  </a:t>
            </a:r>
            <a:r>
              <a:rPr lang="uk-UA" sz="1600" dirty="0" smtClean="0">
                <a:latin typeface="Times New Roman" pitchFamily="18" charset="0"/>
                <a:cs typeface="Times New Roman" pitchFamily="18" charset="0"/>
              </a:rPr>
              <a:t>та речовини</a:t>
            </a:r>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що мають сильний запах.</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2. Обов'язково треба виконувати </a:t>
            </a:r>
            <a:r>
              <a:rPr lang="uk-UA" sz="1600" dirty="0" smtClean="0">
                <a:latin typeface="Times New Roman" pitchFamily="18" charset="0"/>
                <a:cs typeface="Times New Roman" pitchFamily="18" charset="0"/>
              </a:rPr>
              <a:t>всі </a:t>
            </a:r>
            <a:r>
              <a:rPr lang="uk-UA" sz="1600" dirty="0">
                <a:latin typeface="Times New Roman" pitchFamily="18" charset="0"/>
                <a:cs typeface="Times New Roman" pitchFamily="18" charset="0"/>
              </a:rPr>
              <a:t>вимоги, правила поведінки і встановлений порядок в </a:t>
            </a:r>
            <a:r>
              <a:rPr lang="uk-UA" sz="1600" dirty="0" smtClean="0">
                <a:latin typeface="Times New Roman" pitchFamily="18" charset="0"/>
                <a:cs typeface="Times New Roman" pitchFamily="18" charset="0"/>
              </a:rPr>
              <a:t>укритті.</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3. Забороняється ходити без потреби, палити, шуміти, запалювати свічки і інші світильники з відкритим полум'ям</a:t>
            </a:r>
            <a:r>
              <a:rPr lang="uk-UA" sz="1600" dirty="0" smtClean="0">
                <a:latin typeface="Times New Roman" pitchFamily="18" charset="0"/>
                <a:cs typeface="Times New Roman" pitchFamily="18" charset="0"/>
              </a:rPr>
              <a:t>.</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4. Відпочинок в укритті організовується позмінно.  </a:t>
            </a:r>
            <a:endParaRPr lang="uk-UA" sz="1600" dirty="0" smtClean="0">
              <a:latin typeface="Times New Roman" pitchFamily="18" charset="0"/>
              <a:cs typeface="Times New Roman" pitchFamily="18" charset="0"/>
            </a:endParaRP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5. Вихід </a:t>
            </a:r>
            <a:r>
              <a:rPr lang="uk-UA" sz="1600" dirty="0" smtClean="0">
                <a:latin typeface="Times New Roman" pitchFamily="18" charset="0"/>
                <a:cs typeface="Times New Roman" pitchFamily="18" charset="0"/>
              </a:rPr>
              <a:t>із </a:t>
            </a:r>
            <a:r>
              <a:rPr lang="uk-UA" sz="1600" dirty="0">
                <a:latin typeface="Times New Roman" pitchFamily="18" charset="0"/>
                <a:cs typeface="Times New Roman" pitchFamily="18" charset="0"/>
              </a:rPr>
              <a:t>укриття без дозволу коменданта </a:t>
            </a:r>
            <a:r>
              <a:rPr lang="uk-UA" sz="1600" dirty="0" smtClean="0">
                <a:latin typeface="Times New Roman" pitchFamily="18" charset="0"/>
                <a:cs typeface="Times New Roman" pitchFamily="18" charset="0"/>
              </a:rPr>
              <a:t>забороняється.</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6. Тримати в положенні "напоготові"   засоби індивідуального </a:t>
            </a:r>
            <a:r>
              <a:rPr lang="uk-UA" sz="1600" dirty="0" smtClean="0">
                <a:latin typeface="Times New Roman" pitchFamily="18" charset="0"/>
                <a:cs typeface="Times New Roman" pitchFamily="18" charset="0"/>
              </a:rPr>
              <a:t>захисту</a:t>
            </a:r>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7. Не допускати паніки у разі пошкодження споруди або виникнення небезпеки </a:t>
            </a:r>
            <a:r>
              <a:rPr lang="uk-UA" sz="1600" dirty="0" smtClean="0">
                <a:latin typeface="Times New Roman" pitchFamily="18" charset="0"/>
                <a:cs typeface="Times New Roman" pitchFamily="18" charset="0"/>
              </a:rPr>
              <a:t>зараження.</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8. Вихід із укриття лише за вказівкою   керівника та після відповідного сигналу або у разі аварійного стану споруди загрозливого для життя </a:t>
            </a:r>
            <a:r>
              <a:rPr lang="uk-UA" sz="1600" dirty="0" smtClean="0">
                <a:latin typeface="Times New Roman" pitchFamily="18" charset="0"/>
                <a:cs typeface="Times New Roman" pitchFamily="18" charset="0"/>
              </a:rPr>
              <a:t>людей.</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9. Дотримуватися правил техніки </a:t>
            </a:r>
            <a:r>
              <a:rPr lang="uk-UA" sz="1600" dirty="0" smtClean="0">
                <a:latin typeface="Times New Roman" pitchFamily="18" charset="0"/>
                <a:cs typeface="Times New Roman" pitchFamily="18" charset="0"/>
              </a:rPr>
              <a:t>безпеки.</a:t>
            </a:r>
          </a:p>
          <a:p>
            <a:endParaRPr lang="uk-UA"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10. Забороняється кидати харчові відходи та сміття у невстановлених для цього місцях.</a:t>
            </a:r>
          </a:p>
        </p:txBody>
      </p:sp>
    </p:spTree>
    <p:extLst>
      <p:ext uri="{BB962C8B-B14F-4D97-AF65-F5344CB8AC3E}">
        <p14:creationId xmlns:p14="http://schemas.microsoft.com/office/powerpoint/2010/main" val="1505697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184"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sp>
        <p:nvSpPr>
          <p:cNvPr id="3" name="Прямоугольник 2"/>
          <p:cNvSpPr/>
          <p:nvPr/>
        </p:nvSpPr>
        <p:spPr>
          <a:xfrm>
            <a:off x="1403648" y="1166843"/>
            <a:ext cx="6444716" cy="369332"/>
          </a:xfrm>
          <a:prstGeom prst="rect">
            <a:avLst/>
          </a:prstGeom>
        </p:spPr>
        <p:txBody>
          <a:bodyPr wrap="square">
            <a:spAutoFit/>
          </a:bodyPr>
          <a:lstStyle/>
          <a:p>
            <a:pPr algn="ct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7" name="Текст 3"/>
          <p:cNvSpPr txBox="1">
            <a:spLocks/>
          </p:cNvSpPr>
          <p:nvPr/>
        </p:nvSpPr>
        <p:spPr>
          <a:xfrm>
            <a:off x="1071538" y="857232"/>
            <a:ext cx="6786610" cy="53080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uk-UA" sz="2000" dirty="0" smtClean="0">
                <a:latin typeface="Times New Roman" pitchFamily="18" charset="0"/>
                <a:cs typeface="Times New Roman" pitchFamily="18" charset="0"/>
              </a:rPr>
              <a:t>І наостанок… Кожен з вас мріє. Мріє, загадуючи бажання на День народження або в останню хвилину під Новий рік. Навіть коли це здається нездійсненним ви сподіваєтесь і вірите. Хтось заплющує очі та бачить себе з прекрасною освітою або професією про яку мріяв усе життя. Хтось, посміхаючись, уявляє свою молоду родину, маленьких діточок.  Хтось, подумки прокладає свій шлях мандрівника. Ви мрієте вдосконалюватися, бути заможними, успішними та щасливими. Усі мають право мріяти та бажати, заради цього хочеться жити. Цінуйте та бережіть своє життя для здійснення своїх мрій!</a:t>
            </a:r>
          </a:p>
          <a:p>
            <a:pPr marL="0" indent="0" algn="just">
              <a:buNone/>
            </a:pPr>
            <a:r>
              <a:rPr lang="uk-UA" dirty="0" smtClean="0">
                <a:latin typeface="Times New Roman" pitchFamily="18" charset="0"/>
                <a:cs typeface="Times New Roman" pitchFamily="18" charset="0"/>
              </a:rPr>
              <a:t> </a:t>
            </a:r>
          </a:p>
          <a:p>
            <a:pPr marL="0" indent="0" algn="just">
              <a:buNone/>
            </a:pPr>
            <a:r>
              <a:rPr lang="uk-UA" dirty="0" smtClean="0">
                <a:latin typeface="Times New Roman" pitchFamily="18" charset="0"/>
                <a:cs typeface="Times New Roman" pitchFamily="18" charset="0"/>
              </a:rPr>
              <a:t>Дякую за увагу!</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12893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772"/>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523999" y="414021"/>
            <a:ext cx="6576393" cy="565150"/>
          </a:xfrm>
          <a:prstGeom prst="rect">
            <a:avLst/>
          </a:prstGeom>
        </p:spPr>
        <p:txBody>
          <a:bodyPr/>
          <a:lstStyle/>
          <a:p>
            <a:pPr marL="12700" marR="5080" algn="ctr">
              <a:lnSpc>
                <a:spcPct val="113300"/>
              </a:lnSpc>
              <a:spcBef>
                <a:spcPts val="100"/>
              </a:spcBef>
            </a:pPr>
            <a:r>
              <a:rPr lang="uk-UA" sz="4000" b="1" spc="-140" dirty="0">
                <a:latin typeface="Times New Roman" pitchFamily="18" charset="0"/>
                <a:cs typeface="Times New Roman" pitchFamily="18" charset="0"/>
              </a:rPr>
              <a:t>Навчальні </a:t>
            </a:r>
            <a:r>
              <a:rPr lang="uk-UA" sz="4000" b="1" spc="-140" dirty="0" smtClean="0">
                <a:latin typeface="Times New Roman" pitchFamily="18" charset="0"/>
                <a:cs typeface="Times New Roman" pitchFamily="18" charset="0"/>
              </a:rPr>
              <a:t>питання:</a:t>
            </a:r>
          </a:p>
          <a:p>
            <a:pPr marL="12700" marR="5080" algn="ctr">
              <a:lnSpc>
                <a:spcPct val="113300"/>
              </a:lnSpc>
              <a:spcBef>
                <a:spcPts val="100"/>
              </a:spcBef>
            </a:pPr>
            <a:endParaRPr lang="uk-UA" sz="4000" spc="-140" dirty="0">
              <a:latin typeface="Times New Roman" pitchFamily="18" charset="0"/>
              <a:cs typeface="Times New Roman" pitchFamily="18" charset="0"/>
            </a:endParaRPr>
          </a:p>
          <a:p>
            <a:pPr marL="12700" marR="5080" algn="just">
              <a:lnSpc>
                <a:spcPct val="113300"/>
              </a:lnSpc>
              <a:spcBef>
                <a:spcPts val="100"/>
              </a:spcBef>
            </a:pPr>
            <a:r>
              <a:rPr lang="uk-UA" sz="2400" spc="-140" dirty="0" smtClean="0">
                <a:latin typeface="Times New Roman" pitchFamily="18" charset="0"/>
                <a:cs typeface="Times New Roman" pitchFamily="18" charset="0"/>
              </a:rPr>
              <a:t>1. Організація </a:t>
            </a:r>
            <a:r>
              <a:rPr lang="uk-UA" sz="2400" spc="-140" dirty="0">
                <a:latin typeface="Times New Roman" pitchFamily="18" charset="0"/>
                <a:cs typeface="Times New Roman" pitchFamily="18" charset="0"/>
              </a:rPr>
              <a:t>оповіщення та інформування за сигналом </a:t>
            </a:r>
            <a:r>
              <a:rPr lang="uk-UA" sz="2400" b="1" spc="-140" dirty="0">
                <a:solidFill>
                  <a:srgbClr val="FF0000"/>
                </a:solidFill>
                <a:latin typeface="Times New Roman" pitchFamily="18" charset="0"/>
                <a:cs typeface="Times New Roman" pitchFamily="18" charset="0"/>
              </a:rPr>
              <a:t>«Повітряна тривога» </a:t>
            </a:r>
            <a:r>
              <a:rPr lang="uk-UA" sz="2400" spc="-140" dirty="0">
                <a:latin typeface="Times New Roman" pitchFamily="18" charset="0"/>
                <a:cs typeface="Times New Roman" pitchFamily="18" charset="0"/>
              </a:rPr>
              <a:t>учасників </a:t>
            </a:r>
            <a:r>
              <a:rPr lang="uk-UA" sz="2400" spc="-140" dirty="0" smtClean="0">
                <a:latin typeface="Times New Roman" pitchFamily="18" charset="0"/>
                <a:cs typeface="Times New Roman" pitchFamily="18" charset="0"/>
              </a:rPr>
              <a:t>освітнього процесу.</a:t>
            </a:r>
            <a:endParaRPr lang="uk-UA" sz="2400" spc="-140" dirty="0">
              <a:latin typeface="Times New Roman" pitchFamily="18" charset="0"/>
              <a:cs typeface="Times New Roman" pitchFamily="18" charset="0"/>
            </a:endParaRPr>
          </a:p>
          <a:p>
            <a:pPr marL="12700" marR="5080">
              <a:lnSpc>
                <a:spcPct val="113300"/>
              </a:lnSpc>
              <a:spcBef>
                <a:spcPts val="100"/>
              </a:spcBef>
            </a:pPr>
            <a:r>
              <a:rPr lang="uk-UA" sz="2400" spc="-140" dirty="0" smtClean="0">
                <a:latin typeface="Times New Roman" pitchFamily="18" charset="0"/>
                <a:cs typeface="Times New Roman" pitchFamily="18" charset="0"/>
              </a:rPr>
              <a:t>2. Порядок </a:t>
            </a:r>
            <a:r>
              <a:rPr lang="uk-UA" sz="2400" spc="-140" dirty="0">
                <a:latin typeface="Times New Roman" pitchFamily="18" charset="0"/>
                <a:cs typeface="Times New Roman" pitchFamily="18" charset="0"/>
              </a:rPr>
              <a:t>дій працівників закладів </a:t>
            </a:r>
            <a:r>
              <a:rPr lang="uk-UA" sz="2400" spc="-140" dirty="0" smtClean="0">
                <a:latin typeface="Times New Roman" pitchFamily="18" charset="0"/>
                <a:cs typeface="Times New Roman" pitchFamily="18" charset="0"/>
              </a:rPr>
              <a:t>освіти.</a:t>
            </a:r>
            <a:endParaRPr lang="uk-UA" sz="2400" spc="-140" dirty="0">
              <a:latin typeface="Times New Roman" pitchFamily="18" charset="0"/>
              <a:cs typeface="Times New Roman" pitchFamily="18" charset="0"/>
            </a:endParaRPr>
          </a:p>
          <a:p>
            <a:pPr marL="12700" marR="5080">
              <a:lnSpc>
                <a:spcPct val="113300"/>
              </a:lnSpc>
              <a:spcBef>
                <a:spcPts val="100"/>
              </a:spcBef>
            </a:pPr>
            <a:r>
              <a:rPr lang="uk-UA" sz="2400" spc="-140" dirty="0" smtClean="0">
                <a:latin typeface="Times New Roman" pitchFamily="18" charset="0"/>
                <a:cs typeface="Times New Roman" pitchFamily="18" charset="0"/>
              </a:rPr>
              <a:t>3. Порядок </a:t>
            </a:r>
            <a:r>
              <a:rPr lang="uk-UA" sz="2400" spc="-140" dirty="0">
                <a:latin typeface="Times New Roman" pitchFamily="18" charset="0"/>
                <a:cs typeface="Times New Roman" pitchFamily="18" charset="0"/>
              </a:rPr>
              <a:t>дій </a:t>
            </a:r>
            <a:r>
              <a:rPr lang="uk-UA" sz="2400" spc="-140" dirty="0" smtClean="0">
                <a:latin typeface="Times New Roman" pitchFamily="18" charset="0"/>
                <a:cs typeface="Times New Roman" pitchFamily="18" charset="0"/>
              </a:rPr>
              <a:t> здобувачів освіти. </a:t>
            </a:r>
            <a:endParaRPr lang="uk-UA" sz="2400" dirty="0">
              <a:latin typeface="Times New Roman" pitchFamily="18" charset="0"/>
              <a:cs typeface="Times New Roman" pitchFamily="18" charset="0"/>
            </a:endParaRPr>
          </a:p>
        </p:txBody>
      </p:sp>
      <p:sp>
        <p:nvSpPr>
          <p:cNvPr id="11" name="Прямоугольник 2"/>
          <p:cNvSpPr>
            <a:spLocks noChangeArrowheads="1"/>
          </p:cNvSpPr>
          <p:nvPr/>
        </p:nvSpPr>
        <p:spPr bwMode="auto">
          <a:xfrm>
            <a:off x="1478930" y="1036638"/>
            <a:ext cx="662146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lnSpc>
                <a:spcPct val="115000"/>
              </a:lnSpc>
            </a:pPr>
            <a:r>
              <a:rPr lang="uk-UA" sz="2400" dirty="0" smtClean="0">
                <a:latin typeface="Times New Roman" pitchFamily="18" charset="0"/>
                <a:cs typeface="Times New Roman" pitchFamily="18" charset="0"/>
              </a:rPr>
              <a:t> </a:t>
            </a:r>
            <a:endParaRPr lang="uk-UA" dirty="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501008"/>
            <a:ext cx="1971473" cy="162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951" y="4497866"/>
            <a:ext cx="2376264" cy="188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5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772"/>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2"/>
          <p:cNvSpPr>
            <a:spLocks noChangeArrowheads="1"/>
          </p:cNvSpPr>
          <p:nvPr/>
        </p:nvSpPr>
        <p:spPr bwMode="auto">
          <a:xfrm>
            <a:off x="1478930" y="1036638"/>
            <a:ext cx="6621462"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lnSpc>
                <a:spcPct val="115000"/>
              </a:lnSpc>
            </a:pPr>
            <a:endParaRPr lang="uk-UA" sz="2400" dirty="0" smtClean="0">
              <a:latin typeface="Times New Roman" pitchFamily="18" charset="0"/>
              <a:cs typeface="Times New Roman" pitchFamily="18" charset="0"/>
            </a:endParaRPr>
          </a:p>
          <a:p>
            <a:pPr indent="449263" algn="just">
              <a:lnSpc>
                <a:spcPct val="115000"/>
              </a:lnSpc>
            </a:pPr>
            <a:endParaRPr lang="uk-UA" sz="2400" dirty="0">
              <a:latin typeface="Times New Roman" pitchFamily="18" charset="0"/>
              <a:cs typeface="Times New Roman" pitchFamily="18" charset="0"/>
            </a:endParaRPr>
          </a:p>
          <a:p>
            <a:pPr indent="449263" algn="just">
              <a:lnSpc>
                <a:spcPct val="115000"/>
              </a:lnSpc>
            </a:pPr>
            <a:endParaRPr lang="uk-UA" sz="2400" dirty="0" smtClean="0">
              <a:latin typeface="Times New Roman" pitchFamily="18" charset="0"/>
              <a:cs typeface="Times New Roman" pitchFamily="18" charset="0"/>
            </a:endParaRPr>
          </a:p>
          <a:p>
            <a:pPr indent="449263" algn="just">
              <a:lnSpc>
                <a:spcPct val="115000"/>
              </a:lnSpc>
            </a:pPr>
            <a:r>
              <a:rPr lang="uk-UA" sz="2400" dirty="0" smtClean="0">
                <a:latin typeface="Times New Roman" pitchFamily="18" charset="0"/>
                <a:cs typeface="Times New Roman" pitchFamily="18" charset="0"/>
              </a:rPr>
              <a:t> </a:t>
            </a:r>
            <a:endParaRPr lang="uk-UA" dirty="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15896"/>
            <a:ext cx="2371007" cy="19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725144"/>
            <a:ext cx="2376264" cy="1883461"/>
          </a:xfrm>
          <a:prstGeom prst="rect">
            <a:avLst/>
          </a:prstGeom>
          <a:noFill/>
          <a:extLst>
            <a:ext uri="{909E8E84-426E-40DD-AFC4-6F175D3DCCD1}">
              <a14:hiddenFill xmlns:a14="http://schemas.microsoft.com/office/drawing/2010/main">
                <a:solidFill>
                  <a:srgbClr val="FFFFFF"/>
                </a:solidFill>
              </a14:hiddenFill>
            </a:ext>
          </a:extLst>
        </p:spPr>
      </p:pic>
      <p:sp>
        <p:nvSpPr>
          <p:cNvPr id="9" name="Содержимое 2"/>
          <p:cNvSpPr txBox="1">
            <a:spLocks/>
          </p:cNvSpPr>
          <p:nvPr/>
        </p:nvSpPr>
        <p:spPr>
          <a:xfrm>
            <a:off x="1259632" y="1340768"/>
            <a:ext cx="6576393" cy="2458914"/>
          </a:xfrm>
          <a:prstGeom prst="rect">
            <a:avLst/>
          </a:prstGeom>
        </p:spPr>
        <p:txBody>
          <a:bodyPr/>
          <a:lstStyle/>
          <a:p>
            <a:pPr marL="0" marR="0" lvl="0" indent="0" algn="ctr" defTabSz="914400" eaLnBrk="1" fontAlgn="auto" latinLnBrk="0" hangingPunct="1">
              <a:lnSpc>
                <a:spcPct val="90000"/>
              </a:lnSpc>
              <a:spcBef>
                <a:spcPts val="1000"/>
              </a:spcBef>
              <a:spcAft>
                <a:spcPts val="0"/>
              </a:spcAft>
              <a:buClrTx/>
              <a:buSzTx/>
              <a:buFontTx/>
              <a:buNone/>
              <a:tabLst/>
              <a:defRPr/>
            </a:pPr>
            <a:r>
              <a:rPr lang="uk-UA" sz="3200" b="1" kern="0" dirty="0" smtClean="0">
                <a:solidFill>
                  <a:sysClr val="windowText" lastClr="000000"/>
                </a:solidFill>
                <a:latin typeface="Times New Roman" pitchFamily="18" charset="0"/>
                <a:cs typeface="Times New Roman" pitchFamily="18" charset="0"/>
              </a:rPr>
              <a:t>Організація оповіщення та інформування за сигналом </a:t>
            </a:r>
            <a:r>
              <a:rPr lang="uk-UA" sz="3200" b="1" kern="0" dirty="0" smtClean="0">
                <a:solidFill>
                  <a:srgbClr val="FF0000"/>
                </a:solidFill>
                <a:latin typeface="Times New Roman" pitchFamily="18" charset="0"/>
                <a:cs typeface="Times New Roman" pitchFamily="18" charset="0"/>
              </a:rPr>
              <a:t>«Повітряна тривога» </a:t>
            </a:r>
            <a:r>
              <a:rPr lang="uk-UA" sz="3200" b="1" kern="0" dirty="0" smtClean="0">
                <a:solidFill>
                  <a:sysClr val="windowText" lastClr="000000"/>
                </a:solidFill>
                <a:latin typeface="Times New Roman" pitchFamily="18" charset="0"/>
                <a:cs typeface="Times New Roman" pitchFamily="18" charset="0"/>
              </a:rPr>
              <a:t>учасників освітнього процесу</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154393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772"/>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2"/>
          <p:cNvSpPr>
            <a:spLocks noChangeArrowheads="1"/>
          </p:cNvSpPr>
          <p:nvPr/>
        </p:nvSpPr>
        <p:spPr bwMode="auto">
          <a:xfrm>
            <a:off x="1478930" y="1036638"/>
            <a:ext cx="6621462"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lnSpc>
                <a:spcPct val="115000"/>
              </a:lnSpc>
            </a:pPr>
            <a:endParaRPr lang="uk-UA" sz="2400" dirty="0" smtClean="0">
              <a:latin typeface="Times New Roman" pitchFamily="18" charset="0"/>
              <a:cs typeface="Times New Roman" pitchFamily="18" charset="0"/>
            </a:endParaRPr>
          </a:p>
          <a:p>
            <a:pPr indent="449263" algn="just">
              <a:lnSpc>
                <a:spcPct val="115000"/>
              </a:lnSpc>
            </a:pPr>
            <a:endParaRPr lang="uk-UA" sz="2400" dirty="0">
              <a:latin typeface="Times New Roman" pitchFamily="18" charset="0"/>
              <a:cs typeface="Times New Roman" pitchFamily="18" charset="0"/>
            </a:endParaRPr>
          </a:p>
          <a:p>
            <a:pPr indent="449263" algn="just">
              <a:lnSpc>
                <a:spcPct val="115000"/>
              </a:lnSpc>
            </a:pPr>
            <a:endParaRPr lang="uk-UA" sz="2400" dirty="0" smtClean="0">
              <a:latin typeface="Times New Roman" pitchFamily="18" charset="0"/>
              <a:cs typeface="Times New Roman" pitchFamily="18" charset="0"/>
            </a:endParaRPr>
          </a:p>
          <a:p>
            <a:pPr indent="449263" algn="just">
              <a:lnSpc>
                <a:spcPct val="115000"/>
              </a:lnSpc>
            </a:pPr>
            <a:r>
              <a:rPr lang="uk-UA" sz="2400" dirty="0" smtClean="0">
                <a:latin typeface="Times New Roman" pitchFamily="18" charset="0"/>
                <a:cs typeface="Times New Roman" pitchFamily="18" charset="0"/>
              </a:rPr>
              <a:t> </a:t>
            </a:r>
            <a:endParaRPr lang="uk-UA" dirty="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503" y="4267839"/>
            <a:ext cx="2187497" cy="180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168847"/>
            <a:ext cx="2016224" cy="1598088"/>
          </a:xfrm>
          <a:prstGeom prst="rect">
            <a:avLst/>
          </a:prstGeom>
          <a:noFill/>
          <a:extLst>
            <a:ext uri="{909E8E84-426E-40DD-AFC4-6F175D3DCCD1}">
              <a14:hiddenFill xmlns:a14="http://schemas.microsoft.com/office/drawing/2010/main">
                <a:solidFill>
                  <a:srgbClr val="FFFFFF"/>
                </a:solidFill>
              </a14:hiddenFill>
            </a:ext>
          </a:extLst>
        </p:spPr>
      </p:pic>
      <p:sp>
        <p:nvSpPr>
          <p:cNvPr id="9" name="Содержимое 2"/>
          <p:cNvSpPr txBox="1">
            <a:spLocks/>
          </p:cNvSpPr>
          <p:nvPr/>
        </p:nvSpPr>
        <p:spPr>
          <a:xfrm>
            <a:off x="1531711" y="188640"/>
            <a:ext cx="6576393" cy="2458914"/>
          </a:xfrm>
          <a:prstGeom prst="rect">
            <a:avLst/>
          </a:prstGeom>
        </p:spPr>
        <p:txBody>
          <a:bodyPr/>
          <a:lstStyle/>
          <a:p>
            <a:pPr lvl="0" algn="ctr">
              <a:defRPr/>
            </a:pPr>
            <a:r>
              <a:rPr lang="uk-UA" sz="3200" b="1" kern="0" dirty="0" smtClean="0">
                <a:solidFill>
                  <a:sysClr val="windowText" lastClr="000000"/>
                </a:solidFill>
                <a:latin typeface="Times New Roman" pitchFamily="18" charset="0"/>
                <a:cs typeface="Times New Roman" pitchFamily="18" charset="0"/>
              </a:rPr>
              <a:t> </a:t>
            </a:r>
            <a:r>
              <a:rPr lang="uk-UA" sz="3200" b="1" kern="0" dirty="0">
                <a:solidFill>
                  <a:srgbClr val="FF0000"/>
                </a:solidFill>
                <a:latin typeface="Times New Roman" pitchFamily="18" charset="0"/>
                <a:cs typeface="Times New Roman" pitchFamily="18" charset="0"/>
              </a:rPr>
              <a:t>О</a:t>
            </a:r>
            <a:r>
              <a:rPr lang="uk-UA" sz="3200" b="1" kern="0" dirty="0" smtClean="0">
                <a:solidFill>
                  <a:srgbClr val="FF0000"/>
                </a:solidFill>
                <a:latin typeface="Times New Roman" pitchFamily="18" charset="0"/>
                <a:cs typeface="Times New Roman" pitchFamily="18" charset="0"/>
              </a:rPr>
              <a:t>повіщення</a:t>
            </a:r>
            <a:r>
              <a:rPr lang="uk-UA" sz="3200" b="1" kern="0" dirty="0" smtClean="0">
                <a:solidFill>
                  <a:sysClr val="windowText" lastClr="000000"/>
                </a:solidFill>
                <a:latin typeface="Times New Roman" pitchFamily="18" charset="0"/>
                <a:cs typeface="Times New Roman" pitchFamily="18" charset="0"/>
              </a:rPr>
              <a:t> </a:t>
            </a:r>
            <a:r>
              <a:rPr lang="uk-UA" sz="3200" dirty="0">
                <a:latin typeface="Times New Roman" pitchFamily="18" charset="0"/>
                <a:cs typeface="Times New Roman" pitchFamily="18" charset="0"/>
              </a:rPr>
              <a:t>- доведення сигналів і повідомлень органів управління цивільного захисту про загрозу та виникнення надзвичайних ситуацій, аварій, катастроф, епідемій, пожеж тощо до центральних і місцевих органів виконавчої влади, підприємств, установ, організацій </a:t>
            </a:r>
            <a:endParaRPr lang="uk-UA" sz="3200" dirty="0" smtClean="0">
              <a:latin typeface="Times New Roman" pitchFamily="18" charset="0"/>
              <a:cs typeface="Times New Roman" pitchFamily="18" charset="0"/>
            </a:endParaRPr>
          </a:p>
          <a:p>
            <a:pPr lvl="0" algn="ctr">
              <a:defRPr/>
            </a:pPr>
            <a:r>
              <a:rPr lang="uk-UA" sz="3200" dirty="0" smtClean="0">
                <a:latin typeface="Times New Roman" pitchFamily="18" charset="0"/>
                <a:cs typeface="Times New Roman" pitchFamily="18" charset="0"/>
              </a:rPr>
              <a:t>та </a:t>
            </a:r>
            <a:r>
              <a:rPr lang="uk-UA" sz="3200" dirty="0">
                <a:latin typeface="Times New Roman" pitchFamily="18" charset="0"/>
                <a:cs typeface="Times New Roman" pitchFamily="18" charset="0"/>
              </a:rPr>
              <a:t>населення. </a:t>
            </a:r>
            <a:br>
              <a:rPr lang="uk-UA" sz="3200" dirty="0">
                <a:latin typeface="Times New Roman" pitchFamily="18" charset="0"/>
                <a:cs typeface="Times New Roman" pitchFamily="18" charset="0"/>
              </a:rPr>
            </a:br>
            <a:endParaRPr kumimoji="0" lang="uk-UA" sz="3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8702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772"/>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523999" y="414021"/>
            <a:ext cx="6576393" cy="565150"/>
          </a:xfrm>
          <a:prstGeom prst="rect">
            <a:avLst/>
          </a:prstGeom>
        </p:spPr>
        <p:txBody>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Види сигналів </a:t>
            </a: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оповіщення: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sp>
        <p:nvSpPr>
          <p:cNvPr id="11" name="Прямоугольник 2"/>
          <p:cNvSpPr>
            <a:spLocks noChangeArrowheads="1"/>
          </p:cNvSpPr>
          <p:nvPr/>
        </p:nvSpPr>
        <p:spPr bwMode="auto">
          <a:xfrm>
            <a:off x="1478930" y="1036638"/>
            <a:ext cx="6621462" cy="299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lnSpc>
                <a:spcPct val="115000"/>
              </a:lnSpc>
            </a:pPr>
            <a:r>
              <a:rPr lang="uk-UA" sz="2000" baseline="0" dirty="0">
                <a:latin typeface="Times New Roman" pitchFamily="18" charset="0"/>
                <a:cs typeface="Times New Roman" pitchFamily="18" charset="0"/>
              </a:rPr>
              <a:t>До видів </a:t>
            </a:r>
            <a:r>
              <a:rPr lang="uk-UA" sz="2000" baseline="0" dirty="0" smtClean="0">
                <a:latin typeface="Times New Roman" pitchFamily="18" charset="0"/>
                <a:cs typeface="Times New Roman" pitchFamily="18" charset="0"/>
              </a:rPr>
              <a:t>сигналів</a:t>
            </a:r>
            <a:r>
              <a:rPr lang="uk-UA" sz="2000" baseline="0" dirty="0">
                <a:latin typeface="Times New Roman" pitchFamily="18" charset="0"/>
                <a:cs typeface="Times New Roman" pitchFamily="18" charset="0"/>
              </a:rPr>
              <a:t>, що застосовуються для забезпечення оповіщення </a:t>
            </a:r>
            <a:r>
              <a:rPr lang="uk-UA" sz="2000" baseline="0" dirty="0" smtClean="0">
                <a:latin typeface="Times New Roman" pitchFamily="18" charset="0"/>
                <a:cs typeface="Times New Roman" pitchFamily="18" charset="0"/>
              </a:rPr>
              <a:t>населення, </a:t>
            </a:r>
            <a:r>
              <a:rPr lang="uk-UA" sz="2000" baseline="0" dirty="0">
                <a:latin typeface="Times New Roman" pitchFamily="18" charset="0"/>
                <a:cs typeface="Times New Roman" pitchFamily="18" charset="0"/>
              </a:rPr>
              <a:t>відносяться:</a:t>
            </a:r>
            <a:endParaRPr lang="uk-UA" sz="2000" dirty="0">
              <a:latin typeface="Times New Roman" pitchFamily="18" charset="0"/>
              <a:cs typeface="Times New Roman" pitchFamily="18" charset="0"/>
            </a:endParaRPr>
          </a:p>
          <a:p>
            <a:pPr indent="449263" algn="just">
              <a:lnSpc>
                <a:spcPct val="115000"/>
              </a:lnSpc>
            </a:pPr>
            <a:r>
              <a:rPr lang="uk-UA" sz="2000" b="1" dirty="0">
                <a:latin typeface="Times New Roman" pitchFamily="18" charset="0"/>
                <a:cs typeface="Times New Roman" pitchFamily="18" charset="0"/>
              </a:rPr>
              <a:t>з</a:t>
            </a:r>
            <a:r>
              <a:rPr lang="uk-UA" sz="2000" b="1" dirty="0" smtClean="0">
                <a:latin typeface="Times New Roman" pitchFamily="18" charset="0"/>
                <a:cs typeface="Times New Roman" pitchFamily="18" charset="0"/>
              </a:rPr>
              <a:t>вукові:</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(електросирени, гучномовці, динаміки тощо);</a:t>
            </a:r>
            <a:endParaRPr lang="uk-UA" sz="2000" dirty="0">
              <a:ea typeface="Calibri" pitchFamily="34" charset="0"/>
              <a:cs typeface="Times New Roman" pitchFamily="18" charset="0"/>
            </a:endParaRPr>
          </a:p>
          <a:p>
            <a:pPr indent="449263" algn="just">
              <a:lnSpc>
                <a:spcPct val="115000"/>
              </a:lnSpc>
            </a:pPr>
            <a:r>
              <a:rPr lang="uk-UA" sz="2000" b="1" dirty="0">
                <a:latin typeface="Times New Roman" pitchFamily="18" charset="0"/>
                <a:cs typeface="Times New Roman" pitchFamily="18" charset="0"/>
              </a:rPr>
              <a:t>с</a:t>
            </a:r>
            <a:r>
              <a:rPr lang="uk-UA" sz="2000" b="1" dirty="0" smtClean="0">
                <a:latin typeface="Times New Roman" pitchFamily="18" charset="0"/>
                <a:cs typeface="Times New Roman" pitchFamily="18" charset="0"/>
              </a:rPr>
              <a:t>вітлові:</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a:t>
            </a:r>
            <a:r>
              <a:rPr lang="uk-UA" sz="2000" dirty="0" smtClean="0">
                <a:latin typeface="Times New Roman" pitchFamily="18" charset="0"/>
                <a:cs typeface="Times New Roman" pitchFamily="18" charset="0"/>
              </a:rPr>
              <a:t>будь-які </a:t>
            </a:r>
            <a:r>
              <a:rPr lang="uk-UA" sz="2000" dirty="0">
                <a:latin typeface="Times New Roman" pitchFamily="18" charset="0"/>
                <a:cs typeface="Times New Roman" pitchFamily="18" charset="0"/>
              </a:rPr>
              <a:t>світлові </a:t>
            </a:r>
            <a:r>
              <a:rPr lang="uk-UA" sz="2000" dirty="0" smtClean="0">
                <a:latin typeface="Times New Roman" pitchFamily="18" charset="0"/>
                <a:cs typeface="Times New Roman" pitchFamily="18" charset="0"/>
              </a:rPr>
              <a:t>сигнали, </a:t>
            </a:r>
            <a:r>
              <a:rPr lang="uk-UA" sz="2000" dirty="0">
                <a:latin typeface="Times New Roman" pitchFamily="18" charset="0"/>
                <a:cs typeface="Times New Roman" pitchFamily="18" charset="0"/>
              </a:rPr>
              <a:t>які інформують про небезпеку (прапори, світлодіодні пристрої);</a:t>
            </a:r>
            <a:endParaRPr lang="uk-UA" sz="2000" dirty="0">
              <a:cs typeface="Calibri" pitchFamily="34" charset="0"/>
            </a:endParaRPr>
          </a:p>
          <a:p>
            <a:pPr indent="449263" algn="just">
              <a:lnSpc>
                <a:spcPct val="115000"/>
              </a:lnSpc>
            </a:pPr>
            <a:r>
              <a:rPr lang="uk-UA" sz="2000" b="1" dirty="0" smtClean="0">
                <a:latin typeface="Times New Roman" pitchFamily="18" charset="0"/>
                <a:cs typeface="Times New Roman" pitchFamily="18" charset="0"/>
              </a:rPr>
              <a:t>комбіновані</a:t>
            </a:r>
            <a:r>
              <a:rPr lang="uk-UA" sz="2000" dirty="0">
                <a:latin typeface="Times New Roman" pitchFamily="18" charset="0"/>
                <a:cs typeface="Times New Roman" pitchFamily="18" charset="0"/>
              </a:rPr>
              <a:t>: вид </a:t>
            </a:r>
            <a:r>
              <a:rPr lang="uk-UA" sz="2000" dirty="0" smtClean="0">
                <a:latin typeface="Times New Roman" pitchFamily="18" charset="0"/>
                <a:cs typeface="Times New Roman" pitchFamily="18" charset="0"/>
              </a:rPr>
              <a:t>сигналів,  </a:t>
            </a:r>
            <a:r>
              <a:rPr lang="uk-UA" sz="2000" dirty="0">
                <a:latin typeface="Times New Roman" pitchFamily="18" charset="0"/>
                <a:cs typeface="Times New Roman" pitchFamily="18" charset="0"/>
              </a:rPr>
              <a:t>що включає в себе звукове та світлове оповіщення.</a:t>
            </a:r>
            <a:endParaRPr lang="uk-UA" sz="2000" dirty="0">
              <a:cs typeface="Calibri" pitchFamily="34" charset="0"/>
            </a:endParaRPr>
          </a:p>
          <a:p>
            <a:pPr indent="449263" algn="just">
              <a:lnSpc>
                <a:spcPct val="115000"/>
              </a:lnSpc>
            </a:pPr>
            <a:r>
              <a:rPr lang="uk-UA" sz="2400" dirty="0">
                <a:latin typeface="Times New Roman" pitchFamily="18" charset="0"/>
                <a:cs typeface="Times New Roman" pitchFamily="18" charset="0"/>
              </a:rPr>
              <a:t> </a:t>
            </a:r>
            <a:endParaRPr lang="uk-UA" dirty="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615074"/>
            <a:ext cx="22431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365104"/>
            <a:ext cx="281631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892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1"/>
          <p:cNvSpPr>
            <a:spLocks noChangeArrowheads="1"/>
          </p:cNvSpPr>
          <p:nvPr/>
        </p:nvSpPr>
        <p:spPr bwMode="auto">
          <a:xfrm>
            <a:off x="1554896" y="404664"/>
            <a:ext cx="6408712"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baseline="0" dirty="0">
                <a:latin typeface="Times New Roman" pitchFamily="18" charset="0"/>
                <a:cs typeface="Times New Roman" pitchFamily="18" charset="0"/>
              </a:rPr>
              <a:t> </a:t>
            </a:r>
            <a:endParaRPr lang="ru-RU" baseline="0" dirty="0">
              <a:latin typeface="Times New Roman" pitchFamily="18" charset="0"/>
              <a:cs typeface="Times New Roman" pitchFamily="18" charset="0"/>
            </a:endParaRPr>
          </a:p>
          <a:p>
            <a:pPr algn="ctr"/>
            <a:r>
              <a:rPr lang="uk-UA" sz="2400" b="1" baseline="0" dirty="0">
                <a:latin typeface="Times New Roman" pitchFamily="18" charset="0"/>
                <a:cs typeface="Times New Roman" pitchFamily="18" charset="0"/>
              </a:rPr>
              <a:t>Оповіщення в умовах воєнного стану здійснюється за </a:t>
            </a:r>
            <a:r>
              <a:rPr lang="uk-UA" sz="2400" b="1" baseline="0" dirty="0" smtClean="0">
                <a:latin typeface="Times New Roman" pitchFamily="18" charset="0"/>
                <a:cs typeface="Times New Roman" pitchFamily="18" charset="0"/>
              </a:rPr>
              <a:t>сигналами:</a:t>
            </a:r>
          </a:p>
          <a:p>
            <a:endParaRPr lang="uk-UA" sz="2400" b="1" dirty="0">
              <a:latin typeface="Times New Roman" pitchFamily="18" charset="0"/>
              <a:cs typeface="Times New Roman" pitchFamily="18" charset="0"/>
            </a:endParaRPr>
          </a:p>
          <a:p>
            <a:r>
              <a:rPr lang="uk-UA" sz="2000" baseline="0" dirty="0" smtClean="0">
                <a:latin typeface="Times New Roman" pitchFamily="18" charset="0"/>
                <a:cs typeface="Times New Roman" pitchFamily="18" charset="0"/>
              </a:rPr>
              <a:t>Ракетна </a:t>
            </a:r>
            <a:r>
              <a:rPr lang="uk-UA" sz="2000" baseline="0" dirty="0">
                <a:latin typeface="Times New Roman" pitchFamily="18" charset="0"/>
                <a:cs typeface="Times New Roman" pitchFamily="18" charset="0"/>
              </a:rPr>
              <a:t>і авіаційна небезпека – ПОВІТРЯНА </a:t>
            </a:r>
            <a:r>
              <a:rPr lang="uk-UA" sz="2000" baseline="0" dirty="0" smtClean="0">
                <a:latin typeface="Times New Roman" pitchFamily="18" charset="0"/>
                <a:cs typeface="Times New Roman" pitchFamily="18" charset="0"/>
              </a:rPr>
              <a:t>ТРИВОГА.</a:t>
            </a:r>
          </a:p>
          <a:p>
            <a:endParaRPr lang="ru-RU" sz="2000" baseline="0" dirty="0">
              <a:latin typeface="Times New Roman" pitchFamily="18" charset="0"/>
              <a:cs typeface="Times New Roman" pitchFamily="18" charset="0"/>
            </a:endParaRPr>
          </a:p>
          <a:p>
            <a:r>
              <a:rPr lang="uk-UA" sz="2000" baseline="0" dirty="0">
                <a:latin typeface="Times New Roman" pitchFamily="18" charset="0"/>
                <a:cs typeface="Times New Roman" pitchFamily="18" charset="0"/>
              </a:rPr>
              <a:t>Радіаційне зараження – РАДІАЦІЙНЕ </a:t>
            </a:r>
            <a:r>
              <a:rPr lang="uk-UA" sz="2000" baseline="0" dirty="0" smtClean="0">
                <a:latin typeface="Times New Roman" pitchFamily="18" charset="0"/>
                <a:cs typeface="Times New Roman" pitchFamily="18" charset="0"/>
              </a:rPr>
              <a:t>ЗАРАЖЕННЯ.</a:t>
            </a:r>
          </a:p>
          <a:p>
            <a:endParaRPr lang="ru-RU" sz="2000" baseline="0" dirty="0">
              <a:latin typeface="Times New Roman" pitchFamily="18" charset="0"/>
              <a:cs typeface="Times New Roman" pitchFamily="18" charset="0"/>
            </a:endParaRPr>
          </a:p>
          <a:p>
            <a:r>
              <a:rPr lang="uk-UA" sz="2000" baseline="0" dirty="0">
                <a:latin typeface="Times New Roman" pitchFamily="18" charset="0"/>
                <a:cs typeface="Times New Roman" pitchFamily="18" charset="0"/>
              </a:rPr>
              <a:t>Хімічне зараження – ХІМІЧНЕ </a:t>
            </a:r>
            <a:r>
              <a:rPr lang="uk-UA" sz="2000" baseline="0" dirty="0" smtClean="0">
                <a:latin typeface="Times New Roman" pitchFamily="18" charset="0"/>
                <a:cs typeface="Times New Roman" pitchFamily="18" charset="0"/>
              </a:rPr>
              <a:t>ЗАРАЖЕННЯ.</a:t>
            </a:r>
          </a:p>
          <a:p>
            <a:endParaRPr lang="ru-RU" sz="2000" baseline="0" dirty="0">
              <a:latin typeface="Times New Roman" pitchFamily="18" charset="0"/>
              <a:cs typeface="Times New Roman" pitchFamily="18" charset="0"/>
            </a:endParaRPr>
          </a:p>
          <a:p>
            <a:r>
              <a:rPr lang="uk-UA" sz="2000" baseline="0" dirty="0">
                <a:latin typeface="Times New Roman" pitchFamily="18" charset="0"/>
                <a:cs typeface="Times New Roman" pitchFamily="18" charset="0"/>
              </a:rPr>
              <a:t>Біологічне зараження – БІОЛОГІЧНЕ ЗАРАЖЕННЯ</a:t>
            </a:r>
            <a:r>
              <a:rPr lang="uk-UA" baseline="0" dirty="0">
                <a:latin typeface="Times New Roman" pitchFamily="18" charset="0"/>
                <a:cs typeface="Times New Roman" pitchFamily="18" charset="0"/>
              </a:rPr>
              <a:t>.</a:t>
            </a:r>
            <a:endParaRPr lang="ru-RU" baseline="0" dirty="0">
              <a:latin typeface="Times New Roman" pitchFamily="18" charset="0"/>
              <a:cs typeface="Times New Roman" pitchFamily="18" charset="0"/>
            </a:endParaRPr>
          </a:p>
        </p:txBody>
      </p:sp>
      <p:pic>
        <p:nvPicPr>
          <p:cNvPr id="6"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97115"/>
            <a:ext cx="2160240" cy="1712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058147"/>
            <a:ext cx="236011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179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11"/>
          <p:cNvSpPr/>
          <p:nvPr/>
        </p:nvSpPr>
        <p:spPr>
          <a:xfrm>
            <a:off x="0" y="0"/>
            <a:ext cx="1524000"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16"/>
              <a:gd name="connsiteX1" fmla="*/ 10000 w 10000"/>
              <a:gd name="connsiteY1" fmla="*/ 0 h 10016"/>
              <a:gd name="connsiteX2" fmla="*/ 6064 w 10000"/>
              <a:gd name="connsiteY2" fmla="*/ 10016 h 10016"/>
              <a:gd name="connsiteX3" fmla="*/ 0 w 10000"/>
              <a:gd name="connsiteY3" fmla="*/ 10000 h 10016"/>
              <a:gd name="connsiteX4" fmla="*/ 0 w 10000"/>
              <a:gd name="connsiteY4" fmla="*/ 0 h 10016"/>
              <a:gd name="connsiteX0" fmla="*/ 0 w 10000"/>
              <a:gd name="connsiteY0" fmla="*/ 0 h 10016"/>
              <a:gd name="connsiteX1" fmla="*/ 10000 w 10000"/>
              <a:gd name="connsiteY1" fmla="*/ 0 h 10016"/>
              <a:gd name="connsiteX2" fmla="*/ 3762 w 10000"/>
              <a:gd name="connsiteY2" fmla="*/ 10016 h 10016"/>
              <a:gd name="connsiteX3" fmla="*/ 0 w 10000"/>
              <a:gd name="connsiteY3" fmla="*/ 10000 h 10016"/>
              <a:gd name="connsiteX4" fmla="*/ 0 w 10000"/>
              <a:gd name="connsiteY4" fmla="*/ 0 h 10016"/>
              <a:gd name="connsiteX0" fmla="*/ 0 w 10000"/>
              <a:gd name="connsiteY0" fmla="*/ 0 h 10000"/>
              <a:gd name="connsiteX1" fmla="*/ 10000 w 10000"/>
              <a:gd name="connsiteY1" fmla="*/ 0 h 10000"/>
              <a:gd name="connsiteX2" fmla="*/ 432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4320" y="10000"/>
                </a:lnTo>
                <a:lnTo>
                  <a:pt x="0" y="10000"/>
                </a:lnTo>
                <a:lnTo>
                  <a:pt x="0" y="0"/>
                </a:lnTo>
                <a:close/>
              </a:path>
            </a:pathLst>
          </a:cu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aseline="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772"/>
            <a:ext cx="14036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одержимое 2"/>
          <p:cNvSpPr txBox="1">
            <a:spLocks/>
          </p:cNvSpPr>
          <p:nvPr/>
        </p:nvSpPr>
        <p:spPr>
          <a:xfrm>
            <a:off x="1331640" y="131446"/>
            <a:ext cx="6768753" cy="565150"/>
          </a:xfrm>
          <a:prstGeom prst="rect">
            <a:avLst/>
          </a:prstGeom>
        </p:spPr>
        <p:txBody>
          <a:bodyPr/>
          <a:lstStyle/>
          <a:p>
            <a:pPr algn="ctr"/>
            <a:endParaRPr lang="uk-UA" sz="2000" dirty="0" smtClean="0">
              <a:latin typeface="Times New Roman" pitchFamily="18" charset="0"/>
              <a:cs typeface="Times New Roman" pitchFamily="18" charset="0"/>
            </a:endParaRPr>
          </a:p>
          <a:p>
            <a:pPr algn="ctr"/>
            <a:r>
              <a:rPr lang="uk-UA" sz="2000" dirty="0" smtClean="0">
                <a:latin typeface="Times New Roman" pitchFamily="18" charset="0"/>
                <a:cs typeface="Times New Roman" pitchFamily="18" charset="0"/>
              </a:rPr>
              <a:t>На </a:t>
            </a:r>
            <a:r>
              <a:rPr lang="uk-UA" sz="2000" dirty="0">
                <a:latin typeface="Times New Roman" pitchFamily="18" charset="0"/>
                <a:cs typeface="Times New Roman" pitchFamily="18" charset="0"/>
              </a:rPr>
              <a:t>сьогоднішній день в Україні встановлено чимало сирен, які сповіщають нам про небезпеку сигналом </a:t>
            </a:r>
            <a:r>
              <a:rPr lang="uk-UA" sz="2000" dirty="0">
                <a:solidFill>
                  <a:srgbClr val="FF0000"/>
                </a:solidFill>
                <a:latin typeface="Times New Roman" pitchFamily="18" charset="0"/>
                <a:cs typeface="Times New Roman" pitchFamily="18" charset="0"/>
              </a:rPr>
              <a:t>«Увага всім!». </a:t>
            </a:r>
            <a:r>
              <a:rPr lang="uk-UA" sz="2000" dirty="0">
                <a:latin typeface="Times New Roman" pitchFamily="18" charset="0"/>
                <a:cs typeface="Times New Roman" pitchFamily="18" charset="0"/>
              </a:rPr>
              <a:t>Є й інші засоби, через які можна черпати інформацію: зокрема, офіційні телеграм-канали, серед яких </a:t>
            </a:r>
            <a:r>
              <a:rPr lang="en-US" sz="2000" dirty="0">
                <a:latin typeface="Times New Roman" pitchFamily="18" charset="0"/>
                <a:cs typeface="Times New Roman" pitchFamily="18" charset="0"/>
              </a:rPr>
              <a:t>Ukraine</a:t>
            </a:r>
            <a:r>
              <a:rPr lang="uk-UA" sz="2000" dirty="0">
                <a:latin typeface="Times New Roman" pitchFamily="18" charset="0"/>
                <a:cs typeface="Times New Roman" pitchFamily="18" charset="0"/>
              </a:rPr>
              <a:t> NOW, де ми можемо отримати інформацію про ситуацію на фронті та в країні, про внутрішню та зовнішню політику тощо; офіційний канал офісу Президента, на якому можна послухати і його щоденні звернення, і про найважливіші напрямки його діяльності; </a:t>
            </a:r>
            <a:r>
              <a:rPr lang="uk-UA" sz="2000" dirty="0" err="1">
                <a:latin typeface="Times New Roman" pitchFamily="18" charset="0"/>
                <a:cs typeface="Times New Roman" pitchFamily="18" charset="0"/>
              </a:rPr>
              <a:t>телеграм-</a:t>
            </a:r>
            <a:r>
              <a:rPr lang="uk-UA" sz="2000" dirty="0">
                <a:latin typeface="Times New Roman" pitchFamily="18" charset="0"/>
                <a:cs typeface="Times New Roman" pitchFamily="18" charset="0"/>
              </a:rPr>
              <a:t> канал Служби Безпеки України, де можна почути перехоплені розмови окупантів зі своїми родичами, проаналізувати їх точку зору на події; існує також телеграм - канал Державної служби України з надзвичайних ситуацій – надійне джерело інформації щодо дій під час виникнення різноманітних ситуацій. Тут міститься інформація щодо захисту населення, даються методичні рекомендації населенню, поради психологів як мо</a:t>
            </a:r>
            <a:r>
              <a:rPr lang="uk-UA" dirty="0">
                <a:latin typeface="Times New Roman" pitchFamily="18" charset="0"/>
                <a:cs typeface="Times New Roman" pitchFamily="18" charset="0"/>
              </a:rPr>
              <a:t>жна себе заспокоїти та вберегти.</a:t>
            </a:r>
          </a:p>
          <a:p>
            <a:pPr algn="ctr"/>
            <a:r>
              <a:rPr lang="uk-UA" dirty="0" smtClean="0">
                <a:latin typeface="Times New Roman" pitchFamily="18" charset="0"/>
                <a:cs typeface="Times New Roman" pitchFamily="18" charset="0"/>
              </a:rPr>
              <a:t>   </a:t>
            </a:r>
          </a:p>
          <a:p>
            <a:pPr marL="0" marR="0" lvl="0" indent="0" algn="just" defTabSz="914400" eaLnBrk="1" fontAlgn="auto" latinLnBrk="0" hangingPunct="1">
              <a:lnSpc>
                <a:spcPct val="90000"/>
              </a:lnSpc>
              <a:spcBef>
                <a:spcPts val="1000"/>
              </a:spcBef>
              <a:spcAft>
                <a:spcPts val="0"/>
              </a:spcAft>
              <a:buClrTx/>
              <a:buSzTx/>
              <a:buFontTx/>
              <a:buNone/>
              <a:tabLst/>
              <a:defRPr/>
            </a:pPr>
            <a:endParaRPr lang="uk-UA"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uk-UA" sz="3200" b="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uk-UA" sz="3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uk-UA" sz="3200" b="1" i="0" u="none" strike="noStrike" kern="0" cap="none" spc="0" normalizeH="0" baseline="0" noProof="0" dirty="0">
              <a:ln>
                <a:noFill/>
              </a:ln>
              <a:solidFill>
                <a:sysClr val="windowText" lastClr="000000"/>
              </a:solidFill>
              <a:effectLst/>
              <a:uLnTx/>
              <a:uFillTx/>
              <a:latin typeface="Calibri"/>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5671148"/>
            <a:ext cx="1247800" cy="102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539083"/>
            <a:ext cx="1224136" cy="97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3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089" y="19355"/>
            <a:ext cx="152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1"/>
          <p:cNvSpPr>
            <a:spLocks noChangeArrowheads="1"/>
          </p:cNvSpPr>
          <p:nvPr/>
        </p:nvSpPr>
        <p:spPr bwMode="auto">
          <a:xfrm>
            <a:off x="1403648" y="19355"/>
            <a:ext cx="6529064"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uk-UA" baseline="0" dirty="0">
                <a:latin typeface="Times New Roman" pitchFamily="18" charset="0"/>
                <a:cs typeface="Times New Roman" pitchFamily="18" charset="0"/>
              </a:rPr>
              <a:t> </a:t>
            </a:r>
            <a:r>
              <a:rPr lang="uk-UA" baseline="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Існує </a:t>
            </a:r>
            <a:r>
              <a:rPr lang="uk-UA" sz="1600" dirty="0">
                <a:latin typeface="Times New Roman" pitchFamily="18" charset="0"/>
                <a:cs typeface="Times New Roman" pitchFamily="18" charset="0"/>
              </a:rPr>
              <a:t>багато застосунків на телефон чи смартфон, які дозволять почути сигнал оповіщення. Популярний застосунок </a:t>
            </a:r>
            <a:r>
              <a:rPr lang="uk-UA" sz="1600" dirty="0">
                <a:solidFill>
                  <a:srgbClr val="FF0000"/>
                </a:solidFill>
                <a:latin typeface="Times New Roman" pitchFamily="18" charset="0"/>
                <a:cs typeface="Times New Roman" pitchFamily="18" charset="0"/>
              </a:rPr>
              <a:t>«Повітряна тривога»,</a:t>
            </a:r>
            <a:r>
              <a:rPr lang="uk-UA" sz="1600" dirty="0">
                <a:latin typeface="Times New Roman" pitchFamily="18" charset="0"/>
                <a:cs typeface="Times New Roman" pitchFamily="18" charset="0"/>
              </a:rPr>
              <a:t> у використанні надзвичайно простий і багатофункціональний: він показує наше місто, нашу  територіальну громаду, сповіщає про початок та завершення повітряної тривоги. В його налаштуваннях ми можемо змінити лише  гучність та вибрати чоловічий чи жіночий голос, який сповіщатиме про небезпеку</a:t>
            </a:r>
            <a:r>
              <a:rPr lang="uk-UA" sz="1600" dirty="0" smtClean="0">
                <a:latin typeface="Times New Roman" pitchFamily="18" charset="0"/>
                <a:cs typeface="Times New Roman" pitchFamily="18" charset="0"/>
              </a:rPr>
              <a:t>.</a:t>
            </a:r>
          </a:p>
          <a:p>
            <a:pPr algn="just"/>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     </a:t>
            </a:r>
            <a:r>
              <a:rPr lang="uk-UA" sz="1600" dirty="0">
                <a:latin typeface="Times New Roman" pitchFamily="18" charset="0"/>
                <a:cs typeface="Times New Roman" pitchFamily="18" charset="0"/>
              </a:rPr>
              <a:t>Є й інші застосунки, через які можна проаналізувати ситуацію про попередні повітряні тривоги, а також застосунки, які показують нам карти повітряних тривог. Зокрема, на карті України різними кольорами виділено області, в яких є повітряна тривога на даний момент. Проаналізувавши карту, ми можемо зробити висновок, наприклад, чи розпочинати якісь важливі справи, чи слід брати свою «тривожну валізу» і рушати в укриття. Інтерактивні карти повітряних тривог оновлюються кожних 25 секунд. Так само різними кольорами виділяються хімічні небезпеки, рівні підвищеної небезпеки, і ви будете краще орієнтуватися як у ситуації в країні, так і в своїй територіальній громаді. </a:t>
            </a:r>
          </a:p>
          <a:p>
            <a:pPr algn="just"/>
            <a:r>
              <a:rPr lang="uk-UA" sz="1600" dirty="0" smtClean="0">
                <a:latin typeface="Times New Roman" pitchFamily="18" charset="0"/>
                <a:cs typeface="Times New Roman" pitchFamily="18" charset="0"/>
              </a:rPr>
              <a:t>     Повітряна </a:t>
            </a:r>
            <a:r>
              <a:rPr lang="uk-UA" sz="1600" dirty="0">
                <a:latin typeface="Times New Roman" pitchFamily="18" charset="0"/>
                <a:cs typeface="Times New Roman" pitchFamily="18" charset="0"/>
              </a:rPr>
              <a:t>тривога оголошуватиметься стільки разів, скільки цього вимагатиме ситуація. Точне місце, куди може влучити ракета, чи який населений пункт атакує літак, визначити важко. Тому не слід нехтувати сигналом «Повітряна тривога»! Треба негайно переміщатись </a:t>
            </a:r>
            <a:r>
              <a:rPr lang="uk-UA" sz="1600" dirty="0" smtClean="0">
                <a:latin typeface="Times New Roman" pitchFamily="18" charset="0"/>
                <a:cs typeface="Times New Roman" pitchFamily="18" charset="0"/>
              </a:rPr>
              <a:t>в укриття</a:t>
            </a:r>
            <a:r>
              <a:rPr lang="uk-UA" sz="1600" dirty="0">
                <a:latin typeface="Times New Roman" pitchFamily="18" charset="0"/>
                <a:cs typeface="Times New Roman" pitchFamily="18" charset="0"/>
              </a:rPr>
              <a:t>! Це рятує людські життя.</a:t>
            </a:r>
          </a:p>
          <a:p>
            <a:pPr algn="ctr"/>
            <a:r>
              <a:rPr lang="uk-UA" sz="1600" baseline="0" dirty="0" smtClean="0">
                <a:latin typeface="Times New Roman" pitchFamily="18" charset="0"/>
                <a:cs typeface="Times New Roman" pitchFamily="18" charset="0"/>
              </a:rPr>
              <a:t>.</a:t>
            </a:r>
            <a:endParaRPr lang="ru-RU" sz="1600" baseline="0" dirty="0">
              <a:latin typeface="Times New Roman" pitchFamily="18" charset="0"/>
              <a:cs typeface="Times New Roman" pitchFamily="18" charset="0"/>
            </a:endParaRPr>
          </a:p>
        </p:txBody>
      </p:sp>
      <p:pic>
        <p:nvPicPr>
          <p:cNvPr id="6" name="Picture 4" descr="21 квітня на Харківщині, зокрема у Валках, перевірять системи оповіщення  населення – ВАЛКІВСЬКА МІСЬКА РАД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5779164"/>
            <a:ext cx="1267283" cy="10044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0929" y="5458588"/>
            <a:ext cx="1440160" cy="11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60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1281</Words>
  <Application>Microsoft Office PowerPoint</Application>
  <PresentationFormat>Екран (4:3)</PresentationFormat>
  <Paragraphs>280</Paragraphs>
  <Slides>22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22</vt:i4>
      </vt:variant>
    </vt:vector>
  </HeadingPairs>
  <TitlesOfParts>
    <vt:vector size="23" baseType="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Igor</dc:creator>
  <cp:lastModifiedBy>PC</cp:lastModifiedBy>
  <cp:revision>27</cp:revision>
  <dcterms:created xsi:type="dcterms:W3CDTF">2021-05-17T09:31:03Z</dcterms:created>
  <dcterms:modified xsi:type="dcterms:W3CDTF">2022-08-11T14:17:26Z</dcterms:modified>
</cp:coreProperties>
</file>